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handoutMasterIdLst>
    <p:handoutMasterId r:id="rId28"/>
  </p:handoutMasterIdLst>
  <p:sldIdLst>
    <p:sldId id="289" r:id="rId2"/>
    <p:sldId id="261" r:id="rId3"/>
    <p:sldId id="278" r:id="rId4"/>
    <p:sldId id="290" r:id="rId5"/>
    <p:sldId id="291" r:id="rId6"/>
    <p:sldId id="258" r:id="rId7"/>
    <p:sldId id="281" r:id="rId8"/>
    <p:sldId id="293" r:id="rId9"/>
    <p:sldId id="295" r:id="rId10"/>
    <p:sldId id="279" r:id="rId11"/>
    <p:sldId id="262" r:id="rId12"/>
    <p:sldId id="263" r:id="rId13"/>
    <p:sldId id="275" r:id="rId14"/>
    <p:sldId id="273" r:id="rId15"/>
    <p:sldId id="292" r:id="rId16"/>
    <p:sldId id="285" r:id="rId17"/>
    <p:sldId id="274" r:id="rId18"/>
    <p:sldId id="286" r:id="rId19"/>
    <p:sldId id="296" r:id="rId20"/>
    <p:sldId id="276" r:id="rId21"/>
    <p:sldId id="297" r:id="rId22"/>
    <p:sldId id="280" r:id="rId23"/>
    <p:sldId id="265" r:id="rId24"/>
    <p:sldId id="284" r:id="rId25"/>
    <p:sldId id="260"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401" autoAdjust="0"/>
  </p:normalViewPr>
  <p:slideViewPr>
    <p:cSldViewPr>
      <p:cViewPr>
        <p:scale>
          <a:sx n="100" d="100"/>
          <a:sy n="100" d="100"/>
        </p:scale>
        <p:origin x="-1308"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507103-9F2E-4005-9C07-7856AFCCA64D}"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n-US"/>
        </a:p>
      </dgm:t>
    </dgm:pt>
    <dgm:pt modelId="{A2F8F330-B563-4837-B4AA-E79BE140AC39}">
      <dgm:prSet phldrT="[Text]"/>
      <dgm:spPr/>
      <dgm:t>
        <a:bodyPr/>
        <a:lstStyle/>
        <a:p>
          <a:r>
            <a:rPr lang="en-US" dirty="0" smtClean="0"/>
            <a:t>1</a:t>
          </a:r>
          <a:endParaRPr lang="en-US" dirty="0"/>
        </a:p>
      </dgm:t>
    </dgm:pt>
    <dgm:pt modelId="{C19DCC4E-245B-4CFF-91F2-9D37A0767D4A}" type="parTrans" cxnId="{94F6336D-E8FC-4890-B9A9-EA12F6A2B055}">
      <dgm:prSet/>
      <dgm:spPr/>
      <dgm:t>
        <a:bodyPr/>
        <a:lstStyle/>
        <a:p>
          <a:endParaRPr lang="en-US"/>
        </a:p>
      </dgm:t>
    </dgm:pt>
    <dgm:pt modelId="{1062008F-9245-4565-9866-25F64E377D4E}" type="sibTrans" cxnId="{94F6336D-E8FC-4890-B9A9-EA12F6A2B055}">
      <dgm:prSet/>
      <dgm:spPr/>
      <dgm:t>
        <a:bodyPr/>
        <a:lstStyle/>
        <a:p>
          <a:endParaRPr lang="en-US"/>
        </a:p>
      </dgm:t>
    </dgm:pt>
    <dgm:pt modelId="{0178AD93-722D-4714-9DE3-C1C6507312E7}">
      <dgm:prSet phldrT="[Text]"/>
      <dgm:spPr/>
      <dgm:t>
        <a:bodyPr/>
        <a:lstStyle/>
        <a:p>
          <a:r>
            <a:rPr lang="en-US" dirty="0" smtClean="0"/>
            <a:t>Home Language Surveys and English Language Proficiency Placement (ELP) Testing for all potential English language learners</a:t>
          </a:r>
          <a:endParaRPr lang="en-US" dirty="0"/>
        </a:p>
      </dgm:t>
    </dgm:pt>
    <dgm:pt modelId="{9C948342-01A9-499A-9D49-4D0AF917AAB3}" type="parTrans" cxnId="{F26E1645-3C24-4580-A6C0-9B94DF304FB5}">
      <dgm:prSet/>
      <dgm:spPr/>
      <dgm:t>
        <a:bodyPr/>
        <a:lstStyle/>
        <a:p>
          <a:endParaRPr lang="en-US"/>
        </a:p>
      </dgm:t>
    </dgm:pt>
    <dgm:pt modelId="{FE0C5E6E-6F14-412F-B972-18D0E9C30149}" type="sibTrans" cxnId="{F26E1645-3C24-4580-A6C0-9B94DF304FB5}">
      <dgm:prSet/>
      <dgm:spPr/>
      <dgm:t>
        <a:bodyPr/>
        <a:lstStyle/>
        <a:p>
          <a:endParaRPr lang="en-US"/>
        </a:p>
      </dgm:t>
    </dgm:pt>
    <dgm:pt modelId="{10395C92-88A5-48F7-B40F-312D8AA10865}">
      <dgm:prSet phldrT="[Text]"/>
      <dgm:spPr/>
      <dgm:t>
        <a:bodyPr/>
        <a:lstStyle/>
        <a:p>
          <a:r>
            <a:rPr lang="en-US" dirty="0" smtClean="0"/>
            <a:t>First 30 days of school</a:t>
          </a:r>
          <a:endParaRPr lang="en-US" dirty="0"/>
        </a:p>
      </dgm:t>
    </dgm:pt>
    <dgm:pt modelId="{3C2A09EB-0593-4402-9E5C-DA90DEF3B8D3}" type="parTrans" cxnId="{3602F408-297C-48B6-8EC9-5E5A0B745481}">
      <dgm:prSet/>
      <dgm:spPr/>
      <dgm:t>
        <a:bodyPr/>
        <a:lstStyle/>
        <a:p>
          <a:endParaRPr lang="en-US"/>
        </a:p>
      </dgm:t>
    </dgm:pt>
    <dgm:pt modelId="{05F82CDF-F74B-4FA7-99EB-1D1C542C6CC6}" type="sibTrans" cxnId="{3602F408-297C-48B6-8EC9-5E5A0B745481}">
      <dgm:prSet/>
      <dgm:spPr/>
      <dgm:t>
        <a:bodyPr/>
        <a:lstStyle/>
        <a:p>
          <a:endParaRPr lang="en-US"/>
        </a:p>
      </dgm:t>
    </dgm:pt>
    <dgm:pt modelId="{A9D8CC6D-73A3-47A3-B3EF-82A99C98A0CF}">
      <dgm:prSet phldrT="[Text]"/>
      <dgm:spPr/>
      <dgm:t>
        <a:bodyPr/>
        <a:lstStyle/>
        <a:p>
          <a:r>
            <a:rPr lang="en-US" dirty="0" smtClean="0"/>
            <a:t>2</a:t>
          </a:r>
          <a:endParaRPr lang="en-US" dirty="0"/>
        </a:p>
      </dgm:t>
    </dgm:pt>
    <dgm:pt modelId="{E5CFF158-C19B-41EB-88BA-D4DFF063C6F3}" type="parTrans" cxnId="{8CA751F0-6D98-4E63-B765-09D456B6F8D2}">
      <dgm:prSet/>
      <dgm:spPr/>
      <dgm:t>
        <a:bodyPr/>
        <a:lstStyle/>
        <a:p>
          <a:endParaRPr lang="en-US"/>
        </a:p>
      </dgm:t>
    </dgm:pt>
    <dgm:pt modelId="{D18074F3-8D85-4753-B2F7-CC685369F740}" type="sibTrans" cxnId="{8CA751F0-6D98-4E63-B765-09D456B6F8D2}">
      <dgm:prSet/>
      <dgm:spPr/>
      <dgm:t>
        <a:bodyPr/>
        <a:lstStyle/>
        <a:p>
          <a:endParaRPr lang="en-US"/>
        </a:p>
      </dgm:t>
    </dgm:pt>
    <dgm:pt modelId="{1CD914D9-EB9D-4A69-90BC-0094F50BE5C8}">
      <dgm:prSet phldrT="[Text]"/>
      <dgm:spPr/>
      <dgm:t>
        <a:bodyPr/>
        <a:lstStyle/>
        <a:p>
          <a:r>
            <a:rPr lang="en-US" dirty="0" smtClean="0"/>
            <a:t>Number of “</a:t>
          </a:r>
          <a:r>
            <a:rPr lang="en-US" b="1" dirty="0" smtClean="0">
              <a:solidFill>
                <a:schemeClr val="accent1"/>
              </a:solidFill>
            </a:rPr>
            <a:t>bilingual</a:t>
          </a:r>
          <a:r>
            <a:rPr lang="en-US" dirty="0" smtClean="0"/>
            <a:t>” students on Annual Application for State Accreditation Report</a:t>
          </a:r>
          <a:endParaRPr lang="en-US" dirty="0"/>
        </a:p>
      </dgm:t>
    </dgm:pt>
    <dgm:pt modelId="{CA766252-1A3C-4958-AE5A-912673A0A423}" type="parTrans" cxnId="{CD364CCC-185C-47E6-A2CE-BFD7332F105D}">
      <dgm:prSet/>
      <dgm:spPr/>
      <dgm:t>
        <a:bodyPr/>
        <a:lstStyle/>
        <a:p>
          <a:endParaRPr lang="en-US"/>
        </a:p>
      </dgm:t>
    </dgm:pt>
    <dgm:pt modelId="{272C318C-AC7A-4DC2-A47A-7C221072736E}" type="sibTrans" cxnId="{CD364CCC-185C-47E6-A2CE-BFD7332F105D}">
      <dgm:prSet/>
      <dgm:spPr/>
      <dgm:t>
        <a:bodyPr/>
        <a:lstStyle/>
        <a:p>
          <a:endParaRPr lang="en-US"/>
        </a:p>
      </dgm:t>
    </dgm:pt>
    <dgm:pt modelId="{499260BF-6266-46F4-9A17-B05201A6B771}">
      <dgm:prSet phldrT="[Text]"/>
      <dgm:spPr/>
      <dgm:t>
        <a:bodyPr/>
        <a:lstStyle/>
        <a:p>
          <a:r>
            <a:rPr lang="en-US" dirty="0" smtClean="0"/>
            <a:t>October 1, 2014</a:t>
          </a:r>
          <a:endParaRPr lang="en-US" dirty="0"/>
        </a:p>
      </dgm:t>
    </dgm:pt>
    <dgm:pt modelId="{4D33FC00-DF15-4EA8-84A9-496C7FA6AF93}" type="parTrans" cxnId="{81139BA9-95D5-413E-8BF7-5E48180DC8D0}">
      <dgm:prSet/>
      <dgm:spPr/>
      <dgm:t>
        <a:bodyPr/>
        <a:lstStyle/>
        <a:p>
          <a:endParaRPr lang="en-US"/>
        </a:p>
      </dgm:t>
    </dgm:pt>
    <dgm:pt modelId="{4BE41DF9-0C98-4299-8CE6-3DEA4EF2079D}" type="sibTrans" cxnId="{81139BA9-95D5-413E-8BF7-5E48180DC8D0}">
      <dgm:prSet/>
      <dgm:spPr/>
      <dgm:t>
        <a:bodyPr/>
        <a:lstStyle/>
        <a:p>
          <a:endParaRPr lang="en-US"/>
        </a:p>
      </dgm:t>
    </dgm:pt>
    <dgm:pt modelId="{FD052F1A-F3F6-412E-9839-BA55CC737CED}">
      <dgm:prSet phldrT="[Text]"/>
      <dgm:spPr/>
      <dgm:t>
        <a:bodyPr/>
        <a:lstStyle/>
        <a:p>
          <a:r>
            <a:rPr lang="en-US" dirty="0" smtClean="0"/>
            <a:t>3</a:t>
          </a:r>
          <a:endParaRPr lang="en-US" dirty="0"/>
        </a:p>
      </dgm:t>
    </dgm:pt>
    <dgm:pt modelId="{536226ED-93A8-4F31-8556-19B42EDFBDCA}" type="parTrans" cxnId="{E266C90C-6B8A-448A-A88F-8757BFFD751B}">
      <dgm:prSet/>
      <dgm:spPr/>
      <dgm:t>
        <a:bodyPr/>
        <a:lstStyle/>
        <a:p>
          <a:endParaRPr lang="en-US"/>
        </a:p>
      </dgm:t>
    </dgm:pt>
    <dgm:pt modelId="{5DA59CFF-8007-4D74-A8A2-D356110C019C}" type="sibTrans" cxnId="{E266C90C-6B8A-448A-A88F-8757BFFD751B}">
      <dgm:prSet/>
      <dgm:spPr/>
      <dgm:t>
        <a:bodyPr/>
        <a:lstStyle/>
        <a:p>
          <a:endParaRPr lang="en-US"/>
        </a:p>
      </dgm:t>
    </dgm:pt>
    <dgm:pt modelId="{99FE1567-40E5-4E4B-BBF7-3715054CD9DE}">
      <dgm:prSet/>
      <dgm:spPr/>
      <dgm:t>
        <a:bodyPr/>
        <a:lstStyle/>
        <a:p>
          <a:r>
            <a:rPr lang="en-US" dirty="0" smtClean="0"/>
            <a:t>October 2014 (October 1-15)</a:t>
          </a:r>
        </a:p>
      </dgm:t>
    </dgm:pt>
    <dgm:pt modelId="{B1F6D452-2DFF-47FB-A19F-7E1B0CF30A2F}" type="parTrans" cxnId="{BD75B33A-5325-4809-8B4C-10DB9473BD54}">
      <dgm:prSet/>
      <dgm:spPr/>
      <dgm:t>
        <a:bodyPr/>
        <a:lstStyle/>
        <a:p>
          <a:endParaRPr lang="en-US"/>
        </a:p>
      </dgm:t>
    </dgm:pt>
    <dgm:pt modelId="{487B7DB4-5CAA-4076-A087-A25299597F6C}" type="sibTrans" cxnId="{BD75B33A-5325-4809-8B4C-10DB9473BD54}">
      <dgm:prSet/>
      <dgm:spPr/>
      <dgm:t>
        <a:bodyPr/>
        <a:lstStyle/>
        <a:p>
          <a:endParaRPr lang="en-US"/>
        </a:p>
      </dgm:t>
    </dgm:pt>
    <dgm:pt modelId="{CF6AD60A-1C92-45F0-A8A4-25E52A9F536A}">
      <dgm:prSet phldrT="[Text]"/>
      <dgm:spPr/>
      <dgm:t>
        <a:bodyPr/>
        <a:lstStyle/>
        <a:p>
          <a:r>
            <a:rPr lang="en-US" dirty="0" smtClean="0"/>
            <a:t>Annual Limited English Proficient (LEP) Student Survey</a:t>
          </a:r>
          <a:endParaRPr lang="en-US" dirty="0"/>
        </a:p>
      </dgm:t>
    </dgm:pt>
    <dgm:pt modelId="{7E303464-31DB-48A1-B056-9A1ADEC56031}" type="parTrans" cxnId="{208DDDB7-D1C9-4A2C-AF7C-39A2ECE0E209}">
      <dgm:prSet/>
      <dgm:spPr/>
    </dgm:pt>
    <dgm:pt modelId="{EDFA023A-0EBD-4146-988C-DC08068E0115}" type="sibTrans" cxnId="{208DDDB7-D1C9-4A2C-AF7C-39A2ECE0E209}">
      <dgm:prSet/>
      <dgm:spPr/>
    </dgm:pt>
    <dgm:pt modelId="{7E52B8D2-4593-4BDC-BCD7-EC80774AED94}" type="pres">
      <dgm:prSet presAssocID="{F3507103-9F2E-4005-9C07-7856AFCCA64D}" presName="linearFlow" presStyleCnt="0">
        <dgm:presLayoutVars>
          <dgm:dir/>
          <dgm:animLvl val="lvl"/>
          <dgm:resizeHandles val="exact"/>
        </dgm:presLayoutVars>
      </dgm:prSet>
      <dgm:spPr/>
      <dgm:t>
        <a:bodyPr/>
        <a:lstStyle/>
        <a:p>
          <a:endParaRPr lang="en-US"/>
        </a:p>
      </dgm:t>
    </dgm:pt>
    <dgm:pt modelId="{C1F54191-8EBD-43EF-8AEF-FF487B3F4F1D}" type="pres">
      <dgm:prSet presAssocID="{A2F8F330-B563-4837-B4AA-E79BE140AC39}" presName="composite" presStyleCnt="0"/>
      <dgm:spPr/>
    </dgm:pt>
    <dgm:pt modelId="{627FBB95-5AD0-4EC0-9C48-A284B5478A35}" type="pres">
      <dgm:prSet presAssocID="{A2F8F330-B563-4837-B4AA-E79BE140AC39}" presName="parentText" presStyleLbl="alignNode1" presStyleIdx="0" presStyleCnt="3">
        <dgm:presLayoutVars>
          <dgm:chMax val="1"/>
          <dgm:bulletEnabled val="1"/>
        </dgm:presLayoutVars>
      </dgm:prSet>
      <dgm:spPr/>
      <dgm:t>
        <a:bodyPr/>
        <a:lstStyle/>
        <a:p>
          <a:endParaRPr lang="en-US"/>
        </a:p>
      </dgm:t>
    </dgm:pt>
    <dgm:pt modelId="{8B61FCD3-5933-4439-9F93-13992D1E306A}" type="pres">
      <dgm:prSet presAssocID="{A2F8F330-B563-4837-B4AA-E79BE140AC39}" presName="descendantText" presStyleLbl="alignAcc1" presStyleIdx="0" presStyleCnt="3">
        <dgm:presLayoutVars>
          <dgm:bulletEnabled val="1"/>
        </dgm:presLayoutVars>
      </dgm:prSet>
      <dgm:spPr/>
      <dgm:t>
        <a:bodyPr/>
        <a:lstStyle/>
        <a:p>
          <a:endParaRPr lang="en-US"/>
        </a:p>
      </dgm:t>
    </dgm:pt>
    <dgm:pt modelId="{778BDD33-45D6-4653-A40F-3E807A77A12D}" type="pres">
      <dgm:prSet presAssocID="{1062008F-9245-4565-9866-25F64E377D4E}" presName="sp" presStyleCnt="0"/>
      <dgm:spPr/>
    </dgm:pt>
    <dgm:pt modelId="{93D374A6-0B44-4F13-A413-83366085377D}" type="pres">
      <dgm:prSet presAssocID="{A9D8CC6D-73A3-47A3-B3EF-82A99C98A0CF}" presName="composite" presStyleCnt="0"/>
      <dgm:spPr/>
    </dgm:pt>
    <dgm:pt modelId="{DCF48A40-069F-4611-A435-48E4B36CCA10}" type="pres">
      <dgm:prSet presAssocID="{A9D8CC6D-73A3-47A3-B3EF-82A99C98A0CF}" presName="parentText" presStyleLbl="alignNode1" presStyleIdx="1" presStyleCnt="3">
        <dgm:presLayoutVars>
          <dgm:chMax val="1"/>
          <dgm:bulletEnabled val="1"/>
        </dgm:presLayoutVars>
      </dgm:prSet>
      <dgm:spPr/>
      <dgm:t>
        <a:bodyPr/>
        <a:lstStyle/>
        <a:p>
          <a:endParaRPr lang="en-US"/>
        </a:p>
      </dgm:t>
    </dgm:pt>
    <dgm:pt modelId="{5A7A15F7-123A-43B5-8E9A-99956ED96991}" type="pres">
      <dgm:prSet presAssocID="{A9D8CC6D-73A3-47A3-B3EF-82A99C98A0CF}" presName="descendantText" presStyleLbl="alignAcc1" presStyleIdx="1" presStyleCnt="3">
        <dgm:presLayoutVars>
          <dgm:bulletEnabled val="1"/>
        </dgm:presLayoutVars>
      </dgm:prSet>
      <dgm:spPr/>
      <dgm:t>
        <a:bodyPr/>
        <a:lstStyle/>
        <a:p>
          <a:endParaRPr lang="en-US"/>
        </a:p>
      </dgm:t>
    </dgm:pt>
    <dgm:pt modelId="{FF95BD9A-7FE4-4A4B-A351-391C85E49079}" type="pres">
      <dgm:prSet presAssocID="{D18074F3-8D85-4753-B2F7-CC685369F740}" presName="sp" presStyleCnt="0"/>
      <dgm:spPr/>
    </dgm:pt>
    <dgm:pt modelId="{F0C087BA-6502-4306-8CE4-5E882CF271F0}" type="pres">
      <dgm:prSet presAssocID="{FD052F1A-F3F6-412E-9839-BA55CC737CED}" presName="composite" presStyleCnt="0"/>
      <dgm:spPr/>
    </dgm:pt>
    <dgm:pt modelId="{BD888647-FF35-44A1-94AD-96E46C4BC370}" type="pres">
      <dgm:prSet presAssocID="{FD052F1A-F3F6-412E-9839-BA55CC737CED}" presName="parentText" presStyleLbl="alignNode1" presStyleIdx="2" presStyleCnt="3">
        <dgm:presLayoutVars>
          <dgm:chMax val="1"/>
          <dgm:bulletEnabled val="1"/>
        </dgm:presLayoutVars>
      </dgm:prSet>
      <dgm:spPr/>
      <dgm:t>
        <a:bodyPr/>
        <a:lstStyle/>
        <a:p>
          <a:endParaRPr lang="en-US"/>
        </a:p>
      </dgm:t>
    </dgm:pt>
    <dgm:pt modelId="{46EED5F1-39C1-49D7-A315-313B7206EF8A}" type="pres">
      <dgm:prSet presAssocID="{FD052F1A-F3F6-412E-9839-BA55CC737CED}" presName="descendantText" presStyleLbl="alignAcc1" presStyleIdx="2" presStyleCnt="3">
        <dgm:presLayoutVars>
          <dgm:bulletEnabled val="1"/>
        </dgm:presLayoutVars>
      </dgm:prSet>
      <dgm:spPr/>
      <dgm:t>
        <a:bodyPr/>
        <a:lstStyle/>
        <a:p>
          <a:endParaRPr lang="en-US"/>
        </a:p>
      </dgm:t>
    </dgm:pt>
  </dgm:ptLst>
  <dgm:cxnLst>
    <dgm:cxn modelId="{8BEC4F71-7461-4A7D-A452-E7CA898AB8F9}" type="presOf" srcId="{1CD914D9-EB9D-4A69-90BC-0094F50BE5C8}" destId="{5A7A15F7-123A-43B5-8E9A-99956ED96991}" srcOrd="0" destOrd="0" presId="urn:microsoft.com/office/officeart/2005/8/layout/chevron2"/>
    <dgm:cxn modelId="{CD364CCC-185C-47E6-A2CE-BFD7332F105D}" srcId="{A9D8CC6D-73A3-47A3-B3EF-82A99C98A0CF}" destId="{1CD914D9-EB9D-4A69-90BC-0094F50BE5C8}" srcOrd="0" destOrd="0" parTransId="{CA766252-1A3C-4958-AE5A-912673A0A423}" sibTransId="{272C318C-AC7A-4DC2-A47A-7C221072736E}"/>
    <dgm:cxn modelId="{208DDDB7-D1C9-4A2C-AF7C-39A2ECE0E209}" srcId="{FD052F1A-F3F6-412E-9839-BA55CC737CED}" destId="{CF6AD60A-1C92-45F0-A8A4-25E52A9F536A}" srcOrd="0" destOrd="0" parTransId="{7E303464-31DB-48A1-B056-9A1ADEC56031}" sibTransId="{EDFA023A-0EBD-4146-988C-DC08068E0115}"/>
    <dgm:cxn modelId="{534FD60E-29D1-446D-A216-E957A1E58578}" type="presOf" srcId="{99FE1567-40E5-4E4B-BBF7-3715054CD9DE}" destId="{46EED5F1-39C1-49D7-A315-313B7206EF8A}" srcOrd="0" destOrd="1" presId="urn:microsoft.com/office/officeart/2005/8/layout/chevron2"/>
    <dgm:cxn modelId="{8CA751F0-6D98-4E63-B765-09D456B6F8D2}" srcId="{F3507103-9F2E-4005-9C07-7856AFCCA64D}" destId="{A9D8CC6D-73A3-47A3-B3EF-82A99C98A0CF}" srcOrd="1" destOrd="0" parTransId="{E5CFF158-C19B-41EB-88BA-D4DFF063C6F3}" sibTransId="{D18074F3-8D85-4753-B2F7-CC685369F740}"/>
    <dgm:cxn modelId="{95B33E37-33F9-4C6D-8ED1-7A05710FEEE2}" type="presOf" srcId="{F3507103-9F2E-4005-9C07-7856AFCCA64D}" destId="{7E52B8D2-4593-4BDC-BCD7-EC80774AED94}" srcOrd="0" destOrd="0" presId="urn:microsoft.com/office/officeart/2005/8/layout/chevron2"/>
    <dgm:cxn modelId="{E055165B-5C20-4F29-AA8D-832645EEA29A}" type="presOf" srcId="{10395C92-88A5-48F7-B40F-312D8AA10865}" destId="{8B61FCD3-5933-4439-9F93-13992D1E306A}" srcOrd="0" destOrd="1" presId="urn:microsoft.com/office/officeart/2005/8/layout/chevron2"/>
    <dgm:cxn modelId="{E266C90C-6B8A-448A-A88F-8757BFFD751B}" srcId="{F3507103-9F2E-4005-9C07-7856AFCCA64D}" destId="{FD052F1A-F3F6-412E-9839-BA55CC737CED}" srcOrd="2" destOrd="0" parTransId="{536226ED-93A8-4F31-8556-19B42EDFBDCA}" sibTransId="{5DA59CFF-8007-4D74-A8A2-D356110C019C}"/>
    <dgm:cxn modelId="{DB4677E0-374C-40EA-88AE-7E63EB899FCC}" type="presOf" srcId="{0178AD93-722D-4714-9DE3-C1C6507312E7}" destId="{8B61FCD3-5933-4439-9F93-13992D1E306A}" srcOrd="0" destOrd="0" presId="urn:microsoft.com/office/officeart/2005/8/layout/chevron2"/>
    <dgm:cxn modelId="{81139BA9-95D5-413E-8BF7-5E48180DC8D0}" srcId="{A9D8CC6D-73A3-47A3-B3EF-82A99C98A0CF}" destId="{499260BF-6266-46F4-9A17-B05201A6B771}" srcOrd="1" destOrd="0" parTransId="{4D33FC00-DF15-4EA8-84A9-496C7FA6AF93}" sibTransId="{4BE41DF9-0C98-4299-8CE6-3DEA4EF2079D}"/>
    <dgm:cxn modelId="{94F6336D-E8FC-4890-B9A9-EA12F6A2B055}" srcId="{F3507103-9F2E-4005-9C07-7856AFCCA64D}" destId="{A2F8F330-B563-4837-B4AA-E79BE140AC39}" srcOrd="0" destOrd="0" parTransId="{C19DCC4E-245B-4CFF-91F2-9D37A0767D4A}" sibTransId="{1062008F-9245-4565-9866-25F64E377D4E}"/>
    <dgm:cxn modelId="{7F35B2F5-1BBD-4F44-B48B-5D22BC56E255}" type="presOf" srcId="{CF6AD60A-1C92-45F0-A8A4-25E52A9F536A}" destId="{46EED5F1-39C1-49D7-A315-313B7206EF8A}" srcOrd="0" destOrd="0" presId="urn:microsoft.com/office/officeart/2005/8/layout/chevron2"/>
    <dgm:cxn modelId="{BD75B33A-5325-4809-8B4C-10DB9473BD54}" srcId="{FD052F1A-F3F6-412E-9839-BA55CC737CED}" destId="{99FE1567-40E5-4E4B-BBF7-3715054CD9DE}" srcOrd="1" destOrd="0" parTransId="{B1F6D452-2DFF-47FB-A19F-7E1B0CF30A2F}" sibTransId="{487B7DB4-5CAA-4076-A087-A25299597F6C}"/>
    <dgm:cxn modelId="{F26E1645-3C24-4580-A6C0-9B94DF304FB5}" srcId="{A2F8F330-B563-4837-B4AA-E79BE140AC39}" destId="{0178AD93-722D-4714-9DE3-C1C6507312E7}" srcOrd="0" destOrd="0" parTransId="{9C948342-01A9-499A-9D49-4D0AF917AAB3}" sibTransId="{FE0C5E6E-6F14-412F-B972-18D0E9C30149}"/>
    <dgm:cxn modelId="{E64BF7DD-E178-4A31-8D66-44C831C69202}" type="presOf" srcId="{499260BF-6266-46F4-9A17-B05201A6B771}" destId="{5A7A15F7-123A-43B5-8E9A-99956ED96991}" srcOrd="0" destOrd="1" presId="urn:microsoft.com/office/officeart/2005/8/layout/chevron2"/>
    <dgm:cxn modelId="{69F6C0C0-A725-41CF-8ED0-69C8E7CC3C14}" type="presOf" srcId="{A9D8CC6D-73A3-47A3-B3EF-82A99C98A0CF}" destId="{DCF48A40-069F-4611-A435-48E4B36CCA10}" srcOrd="0" destOrd="0" presId="urn:microsoft.com/office/officeart/2005/8/layout/chevron2"/>
    <dgm:cxn modelId="{35169D2B-FADA-4F5A-8CE1-0F612A62BD08}" type="presOf" srcId="{A2F8F330-B563-4837-B4AA-E79BE140AC39}" destId="{627FBB95-5AD0-4EC0-9C48-A284B5478A35}" srcOrd="0" destOrd="0" presId="urn:microsoft.com/office/officeart/2005/8/layout/chevron2"/>
    <dgm:cxn modelId="{7FE9684A-C470-42E0-A1D2-90EF17232C43}" type="presOf" srcId="{FD052F1A-F3F6-412E-9839-BA55CC737CED}" destId="{BD888647-FF35-44A1-94AD-96E46C4BC370}" srcOrd="0" destOrd="0" presId="urn:microsoft.com/office/officeart/2005/8/layout/chevron2"/>
    <dgm:cxn modelId="{3602F408-297C-48B6-8EC9-5E5A0B745481}" srcId="{A2F8F330-B563-4837-B4AA-E79BE140AC39}" destId="{10395C92-88A5-48F7-B40F-312D8AA10865}" srcOrd="1" destOrd="0" parTransId="{3C2A09EB-0593-4402-9E5C-DA90DEF3B8D3}" sibTransId="{05F82CDF-F74B-4FA7-99EB-1D1C542C6CC6}"/>
    <dgm:cxn modelId="{B729C905-CCF7-4467-BC9A-C6A1BF761E39}" type="presParOf" srcId="{7E52B8D2-4593-4BDC-BCD7-EC80774AED94}" destId="{C1F54191-8EBD-43EF-8AEF-FF487B3F4F1D}" srcOrd="0" destOrd="0" presId="urn:microsoft.com/office/officeart/2005/8/layout/chevron2"/>
    <dgm:cxn modelId="{52BBF7C6-2F89-4965-AE14-CFE9E1ACD873}" type="presParOf" srcId="{C1F54191-8EBD-43EF-8AEF-FF487B3F4F1D}" destId="{627FBB95-5AD0-4EC0-9C48-A284B5478A35}" srcOrd="0" destOrd="0" presId="urn:microsoft.com/office/officeart/2005/8/layout/chevron2"/>
    <dgm:cxn modelId="{FE8556AA-A1AE-4FCC-8753-8E21F66E7C0E}" type="presParOf" srcId="{C1F54191-8EBD-43EF-8AEF-FF487B3F4F1D}" destId="{8B61FCD3-5933-4439-9F93-13992D1E306A}" srcOrd="1" destOrd="0" presId="urn:microsoft.com/office/officeart/2005/8/layout/chevron2"/>
    <dgm:cxn modelId="{8A7B4E7C-4219-466F-8E1B-8FE066971515}" type="presParOf" srcId="{7E52B8D2-4593-4BDC-BCD7-EC80774AED94}" destId="{778BDD33-45D6-4653-A40F-3E807A77A12D}" srcOrd="1" destOrd="0" presId="urn:microsoft.com/office/officeart/2005/8/layout/chevron2"/>
    <dgm:cxn modelId="{862B9FCF-79D3-4ED2-AA2F-D9641EDE8DA7}" type="presParOf" srcId="{7E52B8D2-4593-4BDC-BCD7-EC80774AED94}" destId="{93D374A6-0B44-4F13-A413-83366085377D}" srcOrd="2" destOrd="0" presId="urn:microsoft.com/office/officeart/2005/8/layout/chevron2"/>
    <dgm:cxn modelId="{EED4E64F-349F-4AFD-BD4F-50B5E6274BCF}" type="presParOf" srcId="{93D374A6-0B44-4F13-A413-83366085377D}" destId="{DCF48A40-069F-4611-A435-48E4B36CCA10}" srcOrd="0" destOrd="0" presId="urn:microsoft.com/office/officeart/2005/8/layout/chevron2"/>
    <dgm:cxn modelId="{A53E1C8F-8326-45F3-A187-91C181D61BAB}" type="presParOf" srcId="{93D374A6-0B44-4F13-A413-83366085377D}" destId="{5A7A15F7-123A-43B5-8E9A-99956ED96991}" srcOrd="1" destOrd="0" presId="urn:microsoft.com/office/officeart/2005/8/layout/chevron2"/>
    <dgm:cxn modelId="{61D2426B-C08E-4FB1-B5BA-EA31A9042B93}" type="presParOf" srcId="{7E52B8D2-4593-4BDC-BCD7-EC80774AED94}" destId="{FF95BD9A-7FE4-4A4B-A351-391C85E49079}" srcOrd="3" destOrd="0" presId="urn:microsoft.com/office/officeart/2005/8/layout/chevron2"/>
    <dgm:cxn modelId="{E5803181-9971-42A3-BD00-FD23875BFD8C}" type="presParOf" srcId="{7E52B8D2-4593-4BDC-BCD7-EC80774AED94}" destId="{F0C087BA-6502-4306-8CE4-5E882CF271F0}" srcOrd="4" destOrd="0" presId="urn:microsoft.com/office/officeart/2005/8/layout/chevron2"/>
    <dgm:cxn modelId="{CEEAC6FF-F864-4B84-93EE-81DD1ADABD99}" type="presParOf" srcId="{F0C087BA-6502-4306-8CE4-5E882CF271F0}" destId="{BD888647-FF35-44A1-94AD-96E46C4BC370}" srcOrd="0" destOrd="0" presId="urn:microsoft.com/office/officeart/2005/8/layout/chevron2"/>
    <dgm:cxn modelId="{D9CAEE8B-3B69-43A5-BF4D-0F98210B6B43}" type="presParOf" srcId="{F0C087BA-6502-4306-8CE4-5E882CF271F0}" destId="{46EED5F1-39C1-49D7-A315-313B7206EF8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507103-9F2E-4005-9C07-7856AFCCA64D}" type="doc">
      <dgm:prSet loTypeId="urn:microsoft.com/office/officeart/2005/8/layout/chevron2" loCatId="list" qsTypeId="urn:microsoft.com/office/officeart/2005/8/quickstyle/simple1" qsCatId="simple" csTypeId="urn:microsoft.com/office/officeart/2005/8/colors/colorful1#2" csCatId="colorful" phldr="1"/>
      <dgm:spPr/>
      <dgm:t>
        <a:bodyPr/>
        <a:lstStyle/>
        <a:p>
          <a:endParaRPr lang="en-US"/>
        </a:p>
      </dgm:t>
    </dgm:pt>
    <dgm:pt modelId="{A2F8F330-B563-4837-B4AA-E79BE140AC39}">
      <dgm:prSet phldrT="[Text]"/>
      <dgm:spPr/>
      <dgm:t>
        <a:bodyPr/>
        <a:lstStyle/>
        <a:p>
          <a:r>
            <a:rPr lang="en-US" dirty="0" smtClean="0"/>
            <a:t>4</a:t>
          </a:r>
          <a:endParaRPr lang="en-US" dirty="0"/>
        </a:p>
      </dgm:t>
    </dgm:pt>
    <dgm:pt modelId="{C19DCC4E-245B-4CFF-91F2-9D37A0767D4A}" type="parTrans" cxnId="{94F6336D-E8FC-4890-B9A9-EA12F6A2B055}">
      <dgm:prSet/>
      <dgm:spPr/>
      <dgm:t>
        <a:bodyPr/>
        <a:lstStyle/>
        <a:p>
          <a:endParaRPr lang="en-US"/>
        </a:p>
      </dgm:t>
    </dgm:pt>
    <dgm:pt modelId="{1062008F-9245-4565-9866-25F64E377D4E}" type="sibTrans" cxnId="{94F6336D-E8FC-4890-B9A9-EA12F6A2B055}">
      <dgm:prSet/>
      <dgm:spPr/>
      <dgm:t>
        <a:bodyPr/>
        <a:lstStyle/>
        <a:p>
          <a:endParaRPr lang="en-US"/>
        </a:p>
      </dgm:t>
    </dgm:pt>
    <dgm:pt modelId="{0178AD93-722D-4714-9DE3-C1C6507312E7}">
      <dgm:prSet phldrT="[Text]"/>
      <dgm:spPr/>
      <dgm:t>
        <a:bodyPr/>
        <a:lstStyle/>
        <a:p>
          <a:r>
            <a:rPr lang="en-US" smtClean="0"/>
            <a:t>Title III, Part A: Language Instruction for Limited English Proficient (LEP) and Immigrant Student Annual Performance Report</a:t>
          </a:r>
          <a:endParaRPr lang="en-US" dirty="0"/>
        </a:p>
      </dgm:t>
    </dgm:pt>
    <dgm:pt modelId="{9C948342-01A9-499A-9D49-4D0AF917AAB3}" type="parTrans" cxnId="{F26E1645-3C24-4580-A6C0-9B94DF304FB5}">
      <dgm:prSet/>
      <dgm:spPr/>
      <dgm:t>
        <a:bodyPr/>
        <a:lstStyle/>
        <a:p>
          <a:endParaRPr lang="en-US"/>
        </a:p>
      </dgm:t>
    </dgm:pt>
    <dgm:pt modelId="{FE0C5E6E-6F14-412F-B972-18D0E9C30149}" type="sibTrans" cxnId="{F26E1645-3C24-4580-A6C0-9B94DF304FB5}">
      <dgm:prSet/>
      <dgm:spPr/>
      <dgm:t>
        <a:bodyPr/>
        <a:lstStyle/>
        <a:p>
          <a:endParaRPr lang="en-US"/>
        </a:p>
      </dgm:t>
    </dgm:pt>
    <dgm:pt modelId="{A9D8CC6D-73A3-47A3-B3EF-82A99C98A0CF}">
      <dgm:prSet phldrT="[Text]"/>
      <dgm:spPr/>
      <dgm:t>
        <a:bodyPr/>
        <a:lstStyle/>
        <a:p>
          <a:r>
            <a:rPr lang="en-US" dirty="0" smtClean="0"/>
            <a:t>5</a:t>
          </a:r>
          <a:endParaRPr lang="en-US" dirty="0"/>
        </a:p>
      </dgm:t>
    </dgm:pt>
    <dgm:pt modelId="{E5CFF158-C19B-41EB-88BA-D4DFF063C6F3}" type="parTrans" cxnId="{8CA751F0-6D98-4E63-B765-09D456B6F8D2}">
      <dgm:prSet/>
      <dgm:spPr/>
      <dgm:t>
        <a:bodyPr/>
        <a:lstStyle/>
        <a:p>
          <a:endParaRPr lang="en-US"/>
        </a:p>
      </dgm:t>
    </dgm:pt>
    <dgm:pt modelId="{D18074F3-8D85-4753-B2F7-CC685369F740}" type="sibTrans" cxnId="{8CA751F0-6D98-4E63-B765-09D456B6F8D2}">
      <dgm:prSet/>
      <dgm:spPr/>
      <dgm:t>
        <a:bodyPr/>
        <a:lstStyle/>
        <a:p>
          <a:endParaRPr lang="en-US"/>
        </a:p>
      </dgm:t>
    </dgm:pt>
    <dgm:pt modelId="{FD052F1A-F3F6-412E-9839-BA55CC737CED}">
      <dgm:prSet phldrT="[Text]"/>
      <dgm:spPr/>
      <dgm:t>
        <a:bodyPr/>
        <a:lstStyle/>
        <a:p>
          <a:r>
            <a:rPr lang="en-US" dirty="0" smtClean="0"/>
            <a:t>6</a:t>
          </a:r>
          <a:endParaRPr lang="en-US" dirty="0"/>
        </a:p>
      </dgm:t>
    </dgm:pt>
    <dgm:pt modelId="{536226ED-93A8-4F31-8556-19B42EDFBDCA}" type="parTrans" cxnId="{E266C90C-6B8A-448A-A88F-8757BFFD751B}">
      <dgm:prSet/>
      <dgm:spPr/>
      <dgm:t>
        <a:bodyPr/>
        <a:lstStyle/>
        <a:p>
          <a:endParaRPr lang="en-US"/>
        </a:p>
      </dgm:t>
    </dgm:pt>
    <dgm:pt modelId="{5DA59CFF-8007-4D74-A8A2-D356110C019C}" type="sibTrans" cxnId="{E266C90C-6B8A-448A-A88F-8757BFFD751B}">
      <dgm:prSet/>
      <dgm:spPr/>
      <dgm:t>
        <a:bodyPr/>
        <a:lstStyle/>
        <a:p>
          <a:endParaRPr lang="en-US"/>
        </a:p>
      </dgm:t>
    </dgm:pt>
    <dgm:pt modelId="{140FF65D-EB70-464E-8FF0-7EBFE69BF000}">
      <dgm:prSet phldrT="[Text]"/>
      <dgm:spPr/>
      <dgm:t>
        <a:bodyPr/>
        <a:lstStyle/>
        <a:p>
          <a:r>
            <a:rPr lang="en-US" smtClean="0"/>
            <a:t>Annual English Language Proficiency Testing – ACCESS for ELL Tests</a:t>
          </a:r>
          <a:endParaRPr lang="en-US" dirty="0"/>
        </a:p>
      </dgm:t>
    </dgm:pt>
    <dgm:pt modelId="{CF2B8446-8683-49CE-A558-BE4C8E6DF74F}" type="parTrans" cxnId="{36093EAE-6EB6-40CD-BB0F-B7D17AB4E236}">
      <dgm:prSet/>
      <dgm:spPr/>
      <dgm:t>
        <a:bodyPr/>
        <a:lstStyle/>
        <a:p>
          <a:endParaRPr lang="en-US"/>
        </a:p>
      </dgm:t>
    </dgm:pt>
    <dgm:pt modelId="{489585D5-C7B1-4344-AA20-54994164D921}" type="sibTrans" cxnId="{36093EAE-6EB6-40CD-BB0F-B7D17AB4E236}">
      <dgm:prSet/>
      <dgm:spPr/>
      <dgm:t>
        <a:bodyPr/>
        <a:lstStyle/>
        <a:p>
          <a:endParaRPr lang="en-US"/>
        </a:p>
      </dgm:t>
    </dgm:pt>
    <dgm:pt modelId="{D7F9DEB2-5390-4758-AB1D-5509190E6512}">
      <dgm:prSet phldrT="[Text]"/>
      <dgm:spPr/>
      <dgm:t>
        <a:bodyPr/>
        <a:lstStyle/>
        <a:p>
          <a:r>
            <a:rPr lang="en-US" dirty="0" smtClean="0"/>
            <a:t>March – May 2015 (approximately)</a:t>
          </a:r>
          <a:endParaRPr lang="en-US" dirty="0"/>
        </a:p>
      </dgm:t>
    </dgm:pt>
    <dgm:pt modelId="{1CFA10CE-3691-4B6D-8CFE-76529697A40C}" type="parTrans" cxnId="{FB69BA2C-F735-40B5-93C7-DDE853367CA3}">
      <dgm:prSet/>
      <dgm:spPr/>
      <dgm:t>
        <a:bodyPr/>
        <a:lstStyle/>
        <a:p>
          <a:endParaRPr lang="en-US"/>
        </a:p>
      </dgm:t>
    </dgm:pt>
    <dgm:pt modelId="{39CE58F9-CAE6-4B2B-9A1B-BEEDFEE56433}" type="sibTrans" cxnId="{FB69BA2C-F735-40B5-93C7-DDE853367CA3}">
      <dgm:prSet/>
      <dgm:spPr/>
      <dgm:t>
        <a:bodyPr/>
        <a:lstStyle/>
        <a:p>
          <a:endParaRPr lang="en-US"/>
        </a:p>
      </dgm:t>
    </dgm:pt>
    <dgm:pt modelId="{02A0A3DC-2DB8-4E04-BD43-4222067C6093}">
      <dgm:prSet phldrT="[Text]"/>
      <dgm:spPr/>
      <dgm:t>
        <a:bodyPr/>
        <a:lstStyle/>
        <a:p>
          <a:r>
            <a:rPr lang="en-US" smtClean="0"/>
            <a:t>Place order for ACCESS for ELLs Tests and Pre-ID Labels</a:t>
          </a:r>
          <a:endParaRPr lang="en-US" dirty="0"/>
        </a:p>
      </dgm:t>
    </dgm:pt>
    <dgm:pt modelId="{E6125CE2-4E14-4160-BA4D-95A93A714413}" type="parTrans" cxnId="{90AAE4E0-053B-447C-92BE-0E9DC41F8F91}">
      <dgm:prSet/>
      <dgm:spPr/>
      <dgm:t>
        <a:bodyPr/>
        <a:lstStyle/>
        <a:p>
          <a:endParaRPr lang="en-US"/>
        </a:p>
      </dgm:t>
    </dgm:pt>
    <dgm:pt modelId="{81FECEBB-5B63-41A4-945A-4DB631AF9E62}" type="sibTrans" cxnId="{90AAE4E0-053B-447C-92BE-0E9DC41F8F91}">
      <dgm:prSet/>
      <dgm:spPr/>
      <dgm:t>
        <a:bodyPr/>
        <a:lstStyle/>
        <a:p>
          <a:endParaRPr lang="en-US"/>
        </a:p>
      </dgm:t>
    </dgm:pt>
    <dgm:pt modelId="{EC3C6CB4-B992-4198-B916-6E61CEF67433}">
      <dgm:prSet/>
      <dgm:spPr/>
      <dgm:t>
        <a:bodyPr/>
        <a:lstStyle/>
        <a:p>
          <a:r>
            <a:rPr lang="en-US"/>
            <a:t>January </a:t>
          </a:r>
          <a:r>
            <a:rPr lang="en-US" smtClean="0"/>
            <a:t>2015</a:t>
          </a:r>
          <a:endParaRPr lang="en-US" dirty="0"/>
        </a:p>
      </dgm:t>
    </dgm:pt>
    <dgm:pt modelId="{031CED52-F95A-4707-85AD-D1EDDAFDDBA8}" type="parTrans" cxnId="{7B04AC95-BDAA-4EC7-BF40-AA6607B07CA4}">
      <dgm:prSet/>
      <dgm:spPr/>
      <dgm:t>
        <a:bodyPr/>
        <a:lstStyle/>
        <a:p>
          <a:endParaRPr lang="en-US"/>
        </a:p>
      </dgm:t>
    </dgm:pt>
    <dgm:pt modelId="{D19F333C-5EB0-4E88-A796-2689C4909207}" type="sibTrans" cxnId="{7B04AC95-BDAA-4EC7-BF40-AA6607B07CA4}">
      <dgm:prSet/>
      <dgm:spPr/>
      <dgm:t>
        <a:bodyPr/>
        <a:lstStyle/>
        <a:p>
          <a:endParaRPr lang="en-US"/>
        </a:p>
      </dgm:t>
    </dgm:pt>
    <dgm:pt modelId="{16671502-B939-40A6-828D-02C79682B5D6}">
      <dgm:prSet/>
      <dgm:spPr/>
      <dgm:t>
        <a:bodyPr/>
        <a:lstStyle/>
        <a:p>
          <a:r>
            <a:rPr lang="en-US" dirty="0"/>
            <a:t>November 30, 2014</a:t>
          </a:r>
        </a:p>
      </dgm:t>
    </dgm:pt>
    <dgm:pt modelId="{7EF88D09-9A21-41CC-94B4-D046CA33BADD}" type="parTrans" cxnId="{2F3D8B8A-CFD2-4B22-B8D0-D64E7E729373}">
      <dgm:prSet/>
      <dgm:spPr/>
      <dgm:t>
        <a:bodyPr/>
        <a:lstStyle/>
        <a:p>
          <a:endParaRPr lang="en-US"/>
        </a:p>
      </dgm:t>
    </dgm:pt>
    <dgm:pt modelId="{663ADD60-6C58-41E8-B1BF-09D36C9DB71B}" type="sibTrans" cxnId="{2F3D8B8A-CFD2-4B22-B8D0-D64E7E729373}">
      <dgm:prSet/>
      <dgm:spPr/>
      <dgm:t>
        <a:bodyPr/>
        <a:lstStyle/>
        <a:p>
          <a:endParaRPr lang="en-US"/>
        </a:p>
      </dgm:t>
    </dgm:pt>
    <dgm:pt modelId="{8A0D9DDC-8CD5-440D-BB06-C3EB1D13526A}">
      <dgm:prSet/>
      <dgm:spPr/>
      <dgm:t>
        <a:bodyPr/>
        <a:lstStyle/>
        <a:p>
          <a:endParaRPr lang="en-US" dirty="0"/>
        </a:p>
      </dgm:t>
    </dgm:pt>
    <dgm:pt modelId="{404FC5A3-6EB5-46C7-BD7D-575CB2CFC86C}" type="parTrans" cxnId="{218A46B7-2001-4A6A-B6FF-8BD899A84B12}">
      <dgm:prSet/>
      <dgm:spPr/>
      <dgm:t>
        <a:bodyPr/>
        <a:lstStyle/>
        <a:p>
          <a:endParaRPr lang="en-US"/>
        </a:p>
      </dgm:t>
    </dgm:pt>
    <dgm:pt modelId="{7ABF27BC-6442-482F-9AB4-CA9FF8E62D8A}" type="sibTrans" cxnId="{218A46B7-2001-4A6A-B6FF-8BD899A84B12}">
      <dgm:prSet/>
      <dgm:spPr/>
      <dgm:t>
        <a:bodyPr/>
        <a:lstStyle/>
        <a:p>
          <a:endParaRPr lang="en-US"/>
        </a:p>
      </dgm:t>
    </dgm:pt>
    <dgm:pt modelId="{7E52B8D2-4593-4BDC-BCD7-EC80774AED94}" type="pres">
      <dgm:prSet presAssocID="{F3507103-9F2E-4005-9C07-7856AFCCA64D}" presName="linearFlow" presStyleCnt="0">
        <dgm:presLayoutVars>
          <dgm:dir/>
          <dgm:animLvl val="lvl"/>
          <dgm:resizeHandles val="exact"/>
        </dgm:presLayoutVars>
      </dgm:prSet>
      <dgm:spPr/>
      <dgm:t>
        <a:bodyPr/>
        <a:lstStyle/>
        <a:p>
          <a:endParaRPr lang="en-US"/>
        </a:p>
      </dgm:t>
    </dgm:pt>
    <dgm:pt modelId="{C1F54191-8EBD-43EF-8AEF-FF487B3F4F1D}" type="pres">
      <dgm:prSet presAssocID="{A2F8F330-B563-4837-B4AA-E79BE140AC39}" presName="composite" presStyleCnt="0"/>
      <dgm:spPr/>
    </dgm:pt>
    <dgm:pt modelId="{627FBB95-5AD0-4EC0-9C48-A284B5478A35}" type="pres">
      <dgm:prSet presAssocID="{A2F8F330-B563-4837-B4AA-E79BE140AC39}" presName="parentText" presStyleLbl="alignNode1" presStyleIdx="0" presStyleCnt="3">
        <dgm:presLayoutVars>
          <dgm:chMax val="1"/>
          <dgm:bulletEnabled val="1"/>
        </dgm:presLayoutVars>
      </dgm:prSet>
      <dgm:spPr/>
      <dgm:t>
        <a:bodyPr/>
        <a:lstStyle/>
        <a:p>
          <a:endParaRPr lang="en-US"/>
        </a:p>
      </dgm:t>
    </dgm:pt>
    <dgm:pt modelId="{8B61FCD3-5933-4439-9F93-13992D1E306A}" type="pres">
      <dgm:prSet presAssocID="{A2F8F330-B563-4837-B4AA-E79BE140AC39}" presName="descendantText" presStyleLbl="alignAcc1" presStyleIdx="0" presStyleCnt="3">
        <dgm:presLayoutVars>
          <dgm:bulletEnabled val="1"/>
        </dgm:presLayoutVars>
      </dgm:prSet>
      <dgm:spPr/>
      <dgm:t>
        <a:bodyPr/>
        <a:lstStyle/>
        <a:p>
          <a:endParaRPr lang="en-US"/>
        </a:p>
      </dgm:t>
    </dgm:pt>
    <dgm:pt modelId="{778BDD33-45D6-4653-A40F-3E807A77A12D}" type="pres">
      <dgm:prSet presAssocID="{1062008F-9245-4565-9866-25F64E377D4E}" presName="sp" presStyleCnt="0"/>
      <dgm:spPr/>
    </dgm:pt>
    <dgm:pt modelId="{93D374A6-0B44-4F13-A413-83366085377D}" type="pres">
      <dgm:prSet presAssocID="{A9D8CC6D-73A3-47A3-B3EF-82A99C98A0CF}" presName="composite" presStyleCnt="0"/>
      <dgm:spPr/>
    </dgm:pt>
    <dgm:pt modelId="{DCF48A40-069F-4611-A435-48E4B36CCA10}" type="pres">
      <dgm:prSet presAssocID="{A9D8CC6D-73A3-47A3-B3EF-82A99C98A0CF}" presName="parentText" presStyleLbl="alignNode1" presStyleIdx="1" presStyleCnt="3">
        <dgm:presLayoutVars>
          <dgm:chMax val="1"/>
          <dgm:bulletEnabled val="1"/>
        </dgm:presLayoutVars>
      </dgm:prSet>
      <dgm:spPr/>
      <dgm:t>
        <a:bodyPr/>
        <a:lstStyle/>
        <a:p>
          <a:endParaRPr lang="en-US"/>
        </a:p>
      </dgm:t>
    </dgm:pt>
    <dgm:pt modelId="{5A7A15F7-123A-43B5-8E9A-99956ED96991}" type="pres">
      <dgm:prSet presAssocID="{A9D8CC6D-73A3-47A3-B3EF-82A99C98A0CF}" presName="descendantText" presStyleLbl="alignAcc1" presStyleIdx="1" presStyleCnt="3">
        <dgm:presLayoutVars>
          <dgm:bulletEnabled val="1"/>
        </dgm:presLayoutVars>
      </dgm:prSet>
      <dgm:spPr/>
      <dgm:t>
        <a:bodyPr/>
        <a:lstStyle/>
        <a:p>
          <a:endParaRPr lang="en-US"/>
        </a:p>
      </dgm:t>
    </dgm:pt>
    <dgm:pt modelId="{FF95BD9A-7FE4-4A4B-A351-391C85E49079}" type="pres">
      <dgm:prSet presAssocID="{D18074F3-8D85-4753-B2F7-CC685369F740}" presName="sp" presStyleCnt="0"/>
      <dgm:spPr/>
    </dgm:pt>
    <dgm:pt modelId="{F0C087BA-6502-4306-8CE4-5E882CF271F0}" type="pres">
      <dgm:prSet presAssocID="{FD052F1A-F3F6-412E-9839-BA55CC737CED}" presName="composite" presStyleCnt="0"/>
      <dgm:spPr/>
    </dgm:pt>
    <dgm:pt modelId="{BD888647-FF35-44A1-94AD-96E46C4BC370}" type="pres">
      <dgm:prSet presAssocID="{FD052F1A-F3F6-412E-9839-BA55CC737CED}" presName="parentText" presStyleLbl="alignNode1" presStyleIdx="2" presStyleCnt="3">
        <dgm:presLayoutVars>
          <dgm:chMax val="1"/>
          <dgm:bulletEnabled val="1"/>
        </dgm:presLayoutVars>
      </dgm:prSet>
      <dgm:spPr/>
      <dgm:t>
        <a:bodyPr/>
        <a:lstStyle/>
        <a:p>
          <a:endParaRPr lang="en-US"/>
        </a:p>
      </dgm:t>
    </dgm:pt>
    <dgm:pt modelId="{46EED5F1-39C1-49D7-A315-313B7206EF8A}" type="pres">
      <dgm:prSet presAssocID="{FD052F1A-F3F6-412E-9839-BA55CC737CED}" presName="descendantText" presStyleLbl="alignAcc1" presStyleIdx="2" presStyleCnt="3">
        <dgm:presLayoutVars>
          <dgm:bulletEnabled val="1"/>
        </dgm:presLayoutVars>
      </dgm:prSet>
      <dgm:spPr/>
      <dgm:t>
        <a:bodyPr/>
        <a:lstStyle/>
        <a:p>
          <a:endParaRPr lang="en-US"/>
        </a:p>
      </dgm:t>
    </dgm:pt>
  </dgm:ptLst>
  <dgm:cxnLst>
    <dgm:cxn modelId="{F526AC05-BCF1-418C-8C7A-339B14342AF0}" type="presOf" srcId="{F3507103-9F2E-4005-9C07-7856AFCCA64D}" destId="{7E52B8D2-4593-4BDC-BCD7-EC80774AED94}" srcOrd="0" destOrd="0" presId="urn:microsoft.com/office/officeart/2005/8/layout/chevron2"/>
    <dgm:cxn modelId="{F766337E-6F1D-40DF-A4FA-EE8E8359291F}" type="presOf" srcId="{16671502-B939-40A6-828D-02C79682B5D6}" destId="{8B61FCD3-5933-4439-9F93-13992D1E306A}" srcOrd="0" destOrd="1" presId="urn:microsoft.com/office/officeart/2005/8/layout/chevron2"/>
    <dgm:cxn modelId="{4F4939C9-EC36-4E1E-B5C4-BA46F99F5969}" type="presOf" srcId="{02A0A3DC-2DB8-4E04-BD43-4222067C6093}" destId="{5A7A15F7-123A-43B5-8E9A-99956ED96991}" srcOrd="0" destOrd="0" presId="urn:microsoft.com/office/officeart/2005/8/layout/chevron2"/>
    <dgm:cxn modelId="{4802B1C4-FD4B-4FA5-94CB-75FCA550A135}" type="presOf" srcId="{140FF65D-EB70-464E-8FF0-7EBFE69BF000}" destId="{46EED5F1-39C1-49D7-A315-313B7206EF8A}" srcOrd="0" destOrd="0" presId="urn:microsoft.com/office/officeart/2005/8/layout/chevron2"/>
    <dgm:cxn modelId="{4AD2AF6F-2285-40CB-947D-E99628C21A04}" type="presOf" srcId="{FD052F1A-F3F6-412E-9839-BA55CC737CED}" destId="{BD888647-FF35-44A1-94AD-96E46C4BC370}" srcOrd="0" destOrd="0" presId="urn:microsoft.com/office/officeart/2005/8/layout/chevron2"/>
    <dgm:cxn modelId="{F4DD9250-4EC5-4D43-882C-708921FAAAA6}" type="presOf" srcId="{0178AD93-722D-4714-9DE3-C1C6507312E7}" destId="{8B61FCD3-5933-4439-9F93-13992D1E306A}" srcOrd="0" destOrd="0" presId="urn:microsoft.com/office/officeart/2005/8/layout/chevron2"/>
    <dgm:cxn modelId="{8CA751F0-6D98-4E63-B765-09D456B6F8D2}" srcId="{F3507103-9F2E-4005-9C07-7856AFCCA64D}" destId="{A9D8CC6D-73A3-47A3-B3EF-82A99C98A0CF}" srcOrd="1" destOrd="0" parTransId="{E5CFF158-C19B-41EB-88BA-D4DFF063C6F3}" sibTransId="{D18074F3-8D85-4753-B2F7-CC685369F740}"/>
    <dgm:cxn modelId="{E266C90C-6B8A-448A-A88F-8757BFFD751B}" srcId="{F3507103-9F2E-4005-9C07-7856AFCCA64D}" destId="{FD052F1A-F3F6-412E-9839-BA55CC737CED}" srcOrd="2" destOrd="0" parTransId="{536226ED-93A8-4F31-8556-19B42EDFBDCA}" sibTransId="{5DA59CFF-8007-4D74-A8A2-D356110C019C}"/>
    <dgm:cxn modelId="{FB69BA2C-F735-40B5-93C7-DDE853367CA3}" srcId="{FD052F1A-F3F6-412E-9839-BA55CC737CED}" destId="{D7F9DEB2-5390-4758-AB1D-5509190E6512}" srcOrd="1" destOrd="0" parTransId="{1CFA10CE-3691-4B6D-8CFE-76529697A40C}" sibTransId="{39CE58F9-CAE6-4B2B-9A1B-BEEDFEE56433}"/>
    <dgm:cxn modelId="{2983BB71-096F-4AC5-8490-9E58C2DDC2B2}" type="presOf" srcId="{A9D8CC6D-73A3-47A3-B3EF-82A99C98A0CF}" destId="{DCF48A40-069F-4611-A435-48E4B36CCA10}" srcOrd="0" destOrd="0" presId="urn:microsoft.com/office/officeart/2005/8/layout/chevron2"/>
    <dgm:cxn modelId="{94F6336D-E8FC-4890-B9A9-EA12F6A2B055}" srcId="{F3507103-9F2E-4005-9C07-7856AFCCA64D}" destId="{A2F8F330-B563-4837-B4AA-E79BE140AC39}" srcOrd="0" destOrd="0" parTransId="{C19DCC4E-245B-4CFF-91F2-9D37A0767D4A}" sibTransId="{1062008F-9245-4565-9866-25F64E377D4E}"/>
    <dgm:cxn modelId="{6C26D6AF-5D50-491A-B856-84241FB9BF01}" type="presOf" srcId="{8A0D9DDC-8CD5-440D-BB06-C3EB1D13526A}" destId="{8B61FCD3-5933-4439-9F93-13992D1E306A}" srcOrd="0" destOrd="2" presId="urn:microsoft.com/office/officeart/2005/8/layout/chevron2"/>
    <dgm:cxn modelId="{90AAE4E0-053B-447C-92BE-0E9DC41F8F91}" srcId="{A9D8CC6D-73A3-47A3-B3EF-82A99C98A0CF}" destId="{02A0A3DC-2DB8-4E04-BD43-4222067C6093}" srcOrd="0" destOrd="0" parTransId="{E6125CE2-4E14-4160-BA4D-95A93A714413}" sibTransId="{81FECEBB-5B63-41A4-945A-4DB631AF9E62}"/>
    <dgm:cxn modelId="{2F3D8B8A-CFD2-4B22-B8D0-D64E7E729373}" srcId="{A2F8F330-B563-4837-B4AA-E79BE140AC39}" destId="{16671502-B939-40A6-828D-02C79682B5D6}" srcOrd="1" destOrd="0" parTransId="{7EF88D09-9A21-41CC-94B4-D046CA33BADD}" sibTransId="{663ADD60-6C58-41E8-B1BF-09D36C9DB71B}"/>
    <dgm:cxn modelId="{04A63616-9F2B-42F0-9B5B-E8CFEB202367}" type="presOf" srcId="{D7F9DEB2-5390-4758-AB1D-5509190E6512}" destId="{46EED5F1-39C1-49D7-A315-313B7206EF8A}" srcOrd="0" destOrd="1" presId="urn:microsoft.com/office/officeart/2005/8/layout/chevron2"/>
    <dgm:cxn modelId="{218A46B7-2001-4A6A-B6FF-8BD899A84B12}" srcId="{A2F8F330-B563-4837-B4AA-E79BE140AC39}" destId="{8A0D9DDC-8CD5-440D-BB06-C3EB1D13526A}" srcOrd="2" destOrd="0" parTransId="{404FC5A3-6EB5-46C7-BD7D-575CB2CFC86C}" sibTransId="{7ABF27BC-6442-482F-9AB4-CA9FF8E62D8A}"/>
    <dgm:cxn modelId="{F26E1645-3C24-4580-A6C0-9B94DF304FB5}" srcId="{A2F8F330-B563-4837-B4AA-E79BE140AC39}" destId="{0178AD93-722D-4714-9DE3-C1C6507312E7}" srcOrd="0" destOrd="0" parTransId="{9C948342-01A9-499A-9D49-4D0AF917AAB3}" sibTransId="{FE0C5E6E-6F14-412F-B972-18D0E9C30149}"/>
    <dgm:cxn modelId="{DF89F9DF-A827-4A75-9E60-EBA43617DFB7}" type="presOf" srcId="{EC3C6CB4-B992-4198-B916-6E61CEF67433}" destId="{5A7A15F7-123A-43B5-8E9A-99956ED96991}" srcOrd="0" destOrd="1" presId="urn:microsoft.com/office/officeart/2005/8/layout/chevron2"/>
    <dgm:cxn modelId="{BA29F128-0A44-44C8-8795-2B0584993B91}" type="presOf" srcId="{A2F8F330-B563-4837-B4AA-E79BE140AC39}" destId="{627FBB95-5AD0-4EC0-9C48-A284B5478A35}" srcOrd="0" destOrd="0" presId="urn:microsoft.com/office/officeart/2005/8/layout/chevron2"/>
    <dgm:cxn modelId="{36093EAE-6EB6-40CD-BB0F-B7D17AB4E236}" srcId="{FD052F1A-F3F6-412E-9839-BA55CC737CED}" destId="{140FF65D-EB70-464E-8FF0-7EBFE69BF000}" srcOrd="0" destOrd="0" parTransId="{CF2B8446-8683-49CE-A558-BE4C8E6DF74F}" sibTransId="{489585D5-C7B1-4344-AA20-54994164D921}"/>
    <dgm:cxn modelId="{7B04AC95-BDAA-4EC7-BF40-AA6607B07CA4}" srcId="{A9D8CC6D-73A3-47A3-B3EF-82A99C98A0CF}" destId="{EC3C6CB4-B992-4198-B916-6E61CEF67433}" srcOrd="1" destOrd="0" parTransId="{031CED52-F95A-4707-85AD-D1EDDAFDDBA8}" sibTransId="{D19F333C-5EB0-4E88-A796-2689C4909207}"/>
    <dgm:cxn modelId="{EC2E1A66-146B-45FF-88F4-D80D4FAD25E9}" type="presParOf" srcId="{7E52B8D2-4593-4BDC-BCD7-EC80774AED94}" destId="{C1F54191-8EBD-43EF-8AEF-FF487B3F4F1D}" srcOrd="0" destOrd="0" presId="urn:microsoft.com/office/officeart/2005/8/layout/chevron2"/>
    <dgm:cxn modelId="{C782D9DE-2D78-4E1D-BD70-3EE4320E5950}" type="presParOf" srcId="{C1F54191-8EBD-43EF-8AEF-FF487B3F4F1D}" destId="{627FBB95-5AD0-4EC0-9C48-A284B5478A35}" srcOrd="0" destOrd="0" presId="urn:microsoft.com/office/officeart/2005/8/layout/chevron2"/>
    <dgm:cxn modelId="{A9D2B11F-C8DB-4C9B-926B-5D643B7577BD}" type="presParOf" srcId="{C1F54191-8EBD-43EF-8AEF-FF487B3F4F1D}" destId="{8B61FCD3-5933-4439-9F93-13992D1E306A}" srcOrd="1" destOrd="0" presId="urn:microsoft.com/office/officeart/2005/8/layout/chevron2"/>
    <dgm:cxn modelId="{21ECE9DD-C2F5-4642-BCF0-8333F2A6647E}" type="presParOf" srcId="{7E52B8D2-4593-4BDC-BCD7-EC80774AED94}" destId="{778BDD33-45D6-4653-A40F-3E807A77A12D}" srcOrd="1" destOrd="0" presId="urn:microsoft.com/office/officeart/2005/8/layout/chevron2"/>
    <dgm:cxn modelId="{91B84CC3-B06C-4B00-9574-08AB611ED5FB}" type="presParOf" srcId="{7E52B8D2-4593-4BDC-BCD7-EC80774AED94}" destId="{93D374A6-0B44-4F13-A413-83366085377D}" srcOrd="2" destOrd="0" presId="urn:microsoft.com/office/officeart/2005/8/layout/chevron2"/>
    <dgm:cxn modelId="{79A70F1C-FCB5-4C6F-B68D-79C055AD7023}" type="presParOf" srcId="{93D374A6-0B44-4F13-A413-83366085377D}" destId="{DCF48A40-069F-4611-A435-48E4B36CCA10}" srcOrd="0" destOrd="0" presId="urn:microsoft.com/office/officeart/2005/8/layout/chevron2"/>
    <dgm:cxn modelId="{855AF7E3-6F9D-4F00-935A-F9D7D7D7D886}" type="presParOf" srcId="{93D374A6-0B44-4F13-A413-83366085377D}" destId="{5A7A15F7-123A-43B5-8E9A-99956ED96991}" srcOrd="1" destOrd="0" presId="urn:microsoft.com/office/officeart/2005/8/layout/chevron2"/>
    <dgm:cxn modelId="{3F6E9C40-5844-4495-A9E7-9F7A59C24A0B}" type="presParOf" srcId="{7E52B8D2-4593-4BDC-BCD7-EC80774AED94}" destId="{FF95BD9A-7FE4-4A4B-A351-391C85E49079}" srcOrd="3" destOrd="0" presId="urn:microsoft.com/office/officeart/2005/8/layout/chevron2"/>
    <dgm:cxn modelId="{EC82155C-51F6-43B9-8718-41FF98A97879}" type="presParOf" srcId="{7E52B8D2-4593-4BDC-BCD7-EC80774AED94}" destId="{F0C087BA-6502-4306-8CE4-5E882CF271F0}" srcOrd="4" destOrd="0" presId="urn:microsoft.com/office/officeart/2005/8/layout/chevron2"/>
    <dgm:cxn modelId="{3B6F488A-C0E8-4D86-A950-5DE12EDADCDA}" type="presParOf" srcId="{F0C087BA-6502-4306-8CE4-5E882CF271F0}" destId="{BD888647-FF35-44A1-94AD-96E46C4BC370}" srcOrd="0" destOrd="0" presId="urn:microsoft.com/office/officeart/2005/8/layout/chevron2"/>
    <dgm:cxn modelId="{11796D6D-ED2D-44C0-9719-AD91D753BE56}" type="presParOf" srcId="{F0C087BA-6502-4306-8CE4-5E882CF271F0}" destId="{46EED5F1-39C1-49D7-A315-313B7206EF8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FBB95-5AD0-4EC0-9C48-A284B5478A35}">
      <dsp:nvSpPr>
        <dsp:cNvPr id="0" name=""/>
        <dsp:cNvSpPr/>
      </dsp:nvSpPr>
      <dsp:spPr>
        <a:xfrm rot="5400000">
          <a:off x="-262718" y="264852"/>
          <a:ext cx="1751458" cy="122602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1</a:t>
          </a:r>
          <a:endParaRPr lang="en-US" sz="3500" kern="1200" dirty="0"/>
        </a:p>
      </dsp:txBody>
      <dsp:txXfrm rot="-5400000">
        <a:off x="1" y="615145"/>
        <a:ext cx="1226021" cy="525437"/>
      </dsp:txXfrm>
    </dsp:sp>
    <dsp:sp modelId="{8B61FCD3-5933-4439-9F93-13992D1E306A}">
      <dsp:nvSpPr>
        <dsp:cNvPr id="0" name=""/>
        <dsp:cNvSpPr/>
      </dsp:nvSpPr>
      <dsp:spPr>
        <a:xfrm rot="5400000">
          <a:off x="3777586" y="-2549431"/>
          <a:ext cx="1138448" cy="624157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Home Language Surveys and English Language Proficiency Placement (ELP) Testing for all potential English language learners</a:t>
          </a:r>
          <a:endParaRPr lang="en-US" sz="1700" kern="1200" dirty="0"/>
        </a:p>
        <a:p>
          <a:pPr marL="171450" lvl="1" indent="-171450" algn="l" defTabSz="755650">
            <a:lnSpc>
              <a:spcPct val="90000"/>
            </a:lnSpc>
            <a:spcBef>
              <a:spcPct val="0"/>
            </a:spcBef>
            <a:spcAft>
              <a:spcPct val="15000"/>
            </a:spcAft>
            <a:buChar char="••"/>
          </a:pPr>
          <a:r>
            <a:rPr lang="en-US" sz="1700" kern="1200" dirty="0" smtClean="0"/>
            <a:t>First 30 days of school</a:t>
          </a:r>
          <a:endParaRPr lang="en-US" sz="1700" kern="1200" dirty="0"/>
        </a:p>
      </dsp:txBody>
      <dsp:txXfrm rot="-5400000">
        <a:off x="1226021" y="57708"/>
        <a:ext cx="6186004" cy="1027300"/>
      </dsp:txXfrm>
    </dsp:sp>
    <dsp:sp modelId="{DCF48A40-069F-4611-A435-48E4B36CCA10}">
      <dsp:nvSpPr>
        <dsp:cNvPr id="0" name=""/>
        <dsp:cNvSpPr/>
      </dsp:nvSpPr>
      <dsp:spPr>
        <a:xfrm rot="5400000">
          <a:off x="-262718" y="1823801"/>
          <a:ext cx="1751458" cy="12260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2</a:t>
          </a:r>
          <a:endParaRPr lang="en-US" sz="3500" kern="1200" dirty="0"/>
        </a:p>
      </dsp:txBody>
      <dsp:txXfrm rot="-5400000">
        <a:off x="1" y="2174094"/>
        <a:ext cx="1226021" cy="525437"/>
      </dsp:txXfrm>
    </dsp:sp>
    <dsp:sp modelId="{5A7A15F7-123A-43B5-8E9A-99956ED96991}">
      <dsp:nvSpPr>
        <dsp:cNvPr id="0" name=""/>
        <dsp:cNvSpPr/>
      </dsp:nvSpPr>
      <dsp:spPr>
        <a:xfrm rot="5400000">
          <a:off x="3777586" y="-990482"/>
          <a:ext cx="1138448" cy="62415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Number of “</a:t>
          </a:r>
          <a:r>
            <a:rPr lang="en-US" sz="1700" b="1" kern="1200" dirty="0" smtClean="0">
              <a:solidFill>
                <a:schemeClr val="accent1"/>
              </a:solidFill>
            </a:rPr>
            <a:t>bilingual</a:t>
          </a:r>
          <a:r>
            <a:rPr lang="en-US" sz="1700" kern="1200" dirty="0" smtClean="0"/>
            <a:t>” students on Annual Application for State Accreditation Report</a:t>
          </a:r>
          <a:endParaRPr lang="en-US" sz="1700" kern="1200" dirty="0"/>
        </a:p>
        <a:p>
          <a:pPr marL="171450" lvl="1" indent="-171450" algn="l" defTabSz="755650">
            <a:lnSpc>
              <a:spcPct val="90000"/>
            </a:lnSpc>
            <a:spcBef>
              <a:spcPct val="0"/>
            </a:spcBef>
            <a:spcAft>
              <a:spcPct val="15000"/>
            </a:spcAft>
            <a:buChar char="••"/>
          </a:pPr>
          <a:r>
            <a:rPr lang="en-US" sz="1700" kern="1200" dirty="0" smtClean="0"/>
            <a:t>October 1, 2014</a:t>
          </a:r>
          <a:endParaRPr lang="en-US" sz="1700" kern="1200" dirty="0"/>
        </a:p>
      </dsp:txBody>
      <dsp:txXfrm rot="-5400000">
        <a:off x="1226021" y="1616657"/>
        <a:ext cx="6186004" cy="1027300"/>
      </dsp:txXfrm>
    </dsp:sp>
    <dsp:sp modelId="{BD888647-FF35-44A1-94AD-96E46C4BC370}">
      <dsp:nvSpPr>
        <dsp:cNvPr id="0" name=""/>
        <dsp:cNvSpPr/>
      </dsp:nvSpPr>
      <dsp:spPr>
        <a:xfrm rot="5400000">
          <a:off x="-262718" y="3382750"/>
          <a:ext cx="1751458" cy="122602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3</a:t>
          </a:r>
          <a:endParaRPr lang="en-US" sz="3500" kern="1200" dirty="0"/>
        </a:p>
      </dsp:txBody>
      <dsp:txXfrm rot="-5400000">
        <a:off x="1" y="3733043"/>
        <a:ext cx="1226021" cy="525437"/>
      </dsp:txXfrm>
    </dsp:sp>
    <dsp:sp modelId="{46EED5F1-39C1-49D7-A315-313B7206EF8A}">
      <dsp:nvSpPr>
        <dsp:cNvPr id="0" name=""/>
        <dsp:cNvSpPr/>
      </dsp:nvSpPr>
      <dsp:spPr>
        <a:xfrm rot="5400000">
          <a:off x="3777586" y="568466"/>
          <a:ext cx="1138448" cy="624157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Annual Limited English Proficient (LEP) Student Survey</a:t>
          </a:r>
          <a:endParaRPr lang="en-US" sz="1700" kern="1200" dirty="0"/>
        </a:p>
        <a:p>
          <a:pPr marL="171450" lvl="1" indent="-171450" algn="l" defTabSz="755650">
            <a:lnSpc>
              <a:spcPct val="90000"/>
            </a:lnSpc>
            <a:spcBef>
              <a:spcPct val="0"/>
            </a:spcBef>
            <a:spcAft>
              <a:spcPct val="15000"/>
            </a:spcAft>
            <a:buChar char="••"/>
          </a:pPr>
          <a:r>
            <a:rPr lang="en-US" sz="1700" kern="1200" dirty="0" smtClean="0"/>
            <a:t>October 2014 (October 1-15)</a:t>
          </a:r>
        </a:p>
      </dsp:txBody>
      <dsp:txXfrm rot="-5400000">
        <a:off x="1226021" y="3175605"/>
        <a:ext cx="6186004" cy="1027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FBB95-5AD0-4EC0-9C48-A284B5478A35}">
      <dsp:nvSpPr>
        <dsp:cNvPr id="0" name=""/>
        <dsp:cNvSpPr/>
      </dsp:nvSpPr>
      <dsp:spPr>
        <a:xfrm rot="5400000">
          <a:off x="-262718" y="264852"/>
          <a:ext cx="1751458" cy="122602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4</a:t>
          </a:r>
          <a:endParaRPr lang="en-US" sz="3500" kern="1200" dirty="0"/>
        </a:p>
      </dsp:txBody>
      <dsp:txXfrm rot="-5400000">
        <a:off x="1" y="615145"/>
        <a:ext cx="1226021" cy="525437"/>
      </dsp:txXfrm>
    </dsp:sp>
    <dsp:sp modelId="{8B61FCD3-5933-4439-9F93-13992D1E306A}">
      <dsp:nvSpPr>
        <dsp:cNvPr id="0" name=""/>
        <dsp:cNvSpPr/>
      </dsp:nvSpPr>
      <dsp:spPr>
        <a:xfrm rot="5400000">
          <a:off x="3777586" y="-2549431"/>
          <a:ext cx="1138448" cy="624157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t>Title III, Part A: Language Instruction for Limited English Proficient (LEP) and Immigrant Student Annual Performance Report</a:t>
          </a:r>
          <a:endParaRPr lang="en-US" sz="1400" kern="1200" dirty="0"/>
        </a:p>
        <a:p>
          <a:pPr marL="114300" lvl="1" indent="-114300" algn="l" defTabSz="622300">
            <a:lnSpc>
              <a:spcPct val="90000"/>
            </a:lnSpc>
            <a:spcBef>
              <a:spcPct val="0"/>
            </a:spcBef>
            <a:spcAft>
              <a:spcPct val="15000"/>
            </a:spcAft>
            <a:buChar char="••"/>
          </a:pPr>
          <a:r>
            <a:rPr lang="en-US" sz="1400" kern="1200" dirty="0"/>
            <a:t>November 30, 2014</a:t>
          </a:r>
        </a:p>
        <a:p>
          <a:pPr marL="114300" lvl="1" indent="-114300" algn="l" defTabSz="622300">
            <a:lnSpc>
              <a:spcPct val="90000"/>
            </a:lnSpc>
            <a:spcBef>
              <a:spcPct val="0"/>
            </a:spcBef>
            <a:spcAft>
              <a:spcPct val="15000"/>
            </a:spcAft>
            <a:buChar char="••"/>
          </a:pPr>
          <a:endParaRPr lang="en-US" sz="1400" kern="1200" dirty="0"/>
        </a:p>
      </dsp:txBody>
      <dsp:txXfrm rot="-5400000">
        <a:off x="1226021" y="57708"/>
        <a:ext cx="6186004" cy="1027300"/>
      </dsp:txXfrm>
    </dsp:sp>
    <dsp:sp modelId="{DCF48A40-069F-4611-A435-48E4B36CCA10}">
      <dsp:nvSpPr>
        <dsp:cNvPr id="0" name=""/>
        <dsp:cNvSpPr/>
      </dsp:nvSpPr>
      <dsp:spPr>
        <a:xfrm rot="5400000">
          <a:off x="-262718" y="1823801"/>
          <a:ext cx="1751458" cy="122602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5</a:t>
          </a:r>
          <a:endParaRPr lang="en-US" sz="3500" kern="1200" dirty="0"/>
        </a:p>
      </dsp:txBody>
      <dsp:txXfrm rot="-5400000">
        <a:off x="1" y="2174094"/>
        <a:ext cx="1226021" cy="525437"/>
      </dsp:txXfrm>
    </dsp:sp>
    <dsp:sp modelId="{5A7A15F7-123A-43B5-8E9A-99956ED96991}">
      <dsp:nvSpPr>
        <dsp:cNvPr id="0" name=""/>
        <dsp:cNvSpPr/>
      </dsp:nvSpPr>
      <dsp:spPr>
        <a:xfrm rot="5400000">
          <a:off x="3777586" y="-990482"/>
          <a:ext cx="1138448" cy="6241578"/>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t>Place order for ACCESS for ELLs Tests and Pre-ID Labels</a:t>
          </a:r>
          <a:endParaRPr lang="en-US" sz="1400" kern="1200" dirty="0"/>
        </a:p>
        <a:p>
          <a:pPr marL="114300" lvl="1" indent="-114300" algn="l" defTabSz="622300">
            <a:lnSpc>
              <a:spcPct val="90000"/>
            </a:lnSpc>
            <a:spcBef>
              <a:spcPct val="0"/>
            </a:spcBef>
            <a:spcAft>
              <a:spcPct val="15000"/>
            </a:spcAft>
            <a:buChar char="••"/>
          </a:pPr>
          <a:r>
            <a:rPr lang="en-US" sz="1400" kern="1200"/>
            <a:t>January </a:t>
          </a:r>
          <a:r>
            <a:rPr lang="en-US" sz="1400" kern="1200" smtClean="0"/>
            <a:t>2015</a:t>
          </a:r>
          <a:endParaRPr lang="en-US" sz="1400" kern="1200" dirty="0"/>
        </a:p>
      </dsp:txBody>
      <dsp:txXfrm rot="-5400000">
        <a:off x="1226021" y="1616657"/>
        <a:ext cx="6186004" cy="1027300"/>
      </dsp:txXfrm>
    </dsp:sp>
    <dsp:sp modelId="{BD888647-FF35-44A1-94AD-96E46C4BC370}">
      <dsp:nvSpPr>
        <dsp:cNvPr id="0" name=""/>
        <dsp:cNvSpPr/>
      </dsp:nvSpPr>
      <dsp:spPr>
        <a:xfrm rot="5400000">
          <a:off x="-262718" y="3382750"/>
          <a:ext cx="1751458" cy="122602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6</a:t>
          </a:r>
          <a:endParaRPr lang="en-US" sz="3500" kern="1200" dirty="0"/>
        </a:p>
      </dsp:txBody>
      <dsp:txXfrm rot="-5400000">
        <a:off x="1" y="3733043"/>
        <a:ext cx="1226021" cy="525437"/>
      </dsp:txXfrm>
    </dsp:sp>
    <dsp:sp modelId="{46EED5F1-39C1-49D7-A315-313B7206EF8A}">
      <dsp:nvSpPr>
        <dsp:cNvPr id="0" name=""/>
        <dsp:cNvSpPr/>
      </dsp:nvSpPr>
      <dsp:spPr>
        <a:xfrm rot="5400000">
          <a:off x="3777586" y="568466"/>
          <a:ext cx="1138448" cy="6241578"/>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smtClean="0"/>
            <a:t>Annual English Language Proficiency Testing – ACCESS for ELL Tests</a:t>
          </a:r>
          <a:endParaRPr lang="en-US" sz="1400" kern="1200" dirty="0"/>
        </a:p>
        <a:p>
          <a:pPr marL="114300" lvl="1" indent="-114300" algn="l" defTabSz="622300">
            <a:lnSpc>
              <a:spcPct val="90000"/>
            </a:lnSpc>
            <a:spcBef>
              <a:spcPct val="0"/>
            </a:spcBef>
            <a:spcAft>
              <a:spcPct val="15000"/>
            </a:spcAft>
            <a:buChar char="••"/>
          </a:pPr>
          <a:r>
            <a:rPr lang="en-US" sz="1400" kern="1200" dirty="0" smtClean="0"/>
            <a:t>March – May 2015 (approximately)</a:t>
          </a:r>
          <a:endParaRPr lang="en-US" sz="1400" kern="1200" dirty="0"/>
        </a:p>
      </dsp:txBody>
      <dsp:txXfrm rot="-5400000">
        <a:off x="1226021" y="3175605"/>
        <a:ext cx="6186004" cy="10273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0389C0EC-8008-4CE1-9543-0EEE2EBB6C61}" type="datetimeFigureOut">
              <a:rPr lang="en-US" smtClean="0"/>
              <a:pPr/>
              <a:t>8/27/2014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059FF1-F495-41AB-A051-11C6F316F154}" type="slidenum">
              <a:rPr lang="en-US" smtClean="0"/>
              <a:pPr/>
              <a:t>‹#›</a:t>
            </a:fld>
            <a:endParaRPr lang="en-US"/>
          </a:p>
        </p:txBody>
      </p:sp>
    </p:spTree>
    <p:extLst>
      <p:ext uri="{BB962C8B-B14F-4D97-AF65-F5344CB8AC3E}">
        <p14:creationId xmlns:p14="http://schemas.microsoft.com/office/powerpoint/2010/main" val="1343990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B26A0F13-3F89-43D2-9867-42A5B5BBBE7B}" type="datetimeFigureOut">
              <a:rPr lang="en-US" smtClean="0"/>
              <a:t>8/27/2014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3632D7AE-2C9D-4296-A23E-940DD9B936EB}" type="slidenum">
              <a:rPr lang="en-US" smtClean="0"/>
              <a:t>‹#›</a:t>
            </a:fld>
            <a:endParaRPr lang="en-US"/>
          </a:p>
        </p:txBody>
      </p:sp>
    </p:spTree>
    <p:extLst>
      <p:ext uri="{BB962C8B-B14F-4D97-AF65-F5344CB8AC3E}">
        <p14:creationId xmlns:p14="http://schemas.microsoft.com/office/powerpoint/2010/main" val="3964828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Title</a:t>
            </a:r>
            <a:r>
              <a:rPr lang="en-US" baseline="0" dirty="0" smtClean="0"/>
              <a:t> IIIA is supplemental to Title IA</a:t>
            </a:r>
            <a:endParaRPr lang="en-US" dirty="0"/>
          </a:p>
        </p:txBody>
      </p:sp>
      <p:sp>
        <p:nvSpPr>
          <p:cNvPr id="4" name="Slide Number Placeholder 3"/>
          <p:cNvSpPr>
            <a:spLocks noGrp="1"/>
          </p:cNvSpPr>
          <p:nvPr>
            <p:ph type="sldNum" sz="quarter" idx="10"/>
          </p:nvPr>
        </p:nvSpPr>
        <p:spPr/>
        <p:txBody>
          <a:bodyPr/>
          <a:lstStyle/>
          <a:p>
            <a:fld id="{3632D7AE-2C9D-4296-A23E-940DD9B936EB}" type="slidenum">
              <a:rPr lang="en-US" smtClean="0"/>
              <a:t>11</a:t>
            </a:fld>
            <a:endParaRPr lang="en-US"/>
          </a:p>
        </p:txBody>
      </p:sp>
    </p:spTree>
    <p:extLst>
      <p:ext uri="{BB962C8B-B14F-4D97-AF65-F5344CB8AC3E}">
        <p14:creationId xmlns:p14="http://schemas.microsoft.com/office/powerpoint/2010/main" val="339444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DA8596D-936B-41B0-99C5-C5F90A75FD83}" type="datetimeFigureOut">
              <a:rPr lang="en-US" smtClean="0"/>
              <a:pPr/>
              <a:t>8/27/2014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D4A55F-25C3-45D7-A6DD-4630B0461D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A8596D-936B-41B0-99C5-C5F90A75FD8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4A55F-25C3-45D7-A6DD-4630B0461D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A8596D-936B-41B0-99C5-C5F90A75FD83}"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4A55F-25C3-45D7-A6DD-4630B0461D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DA8596D-936B-41B0-99C5-C5F90A75FD83}" type="datetimeFigureOut">
              <a:rPr lang="en-US" smtClean="0"/>
              <a:pPr/>
              <a:t>8/27/2014</a:t>
            </a:fld>
            <a:endParaRPr lang="en-US"/>
          </a:p>
        </p:txBody>
      </p:sp>
      <p:sp>
        <p:nvSpPr>
          <p:cNvPr id="9" name="Slide Number Placeholder 8"/>
          <p:cNvSpPr>
            <a:spLocks noGrp="1"/>
          </p:cNvSpPr>
          <p:nvPr>
            <p:ph type="sldNum" sz="quarter" idx="15"/>
          </p:nvPr>
        </p:nvSpPr>
        <p:spPr/>
        <p:txBody>
          <a:bodyPr rtlCol="0"/>
          <a:lstStyle/>
          <a:p>
            <a:fld id="{69D4A55F-25C3-45D7-A6DD-4630B0461DD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DA8596D-936B-41B0-99C5-C5F90A75FD83}" type="datetimeFigureOut">
              <a:rPr lang="en-US" smtClean="0"/>
              <a:pPr/>
              <a:t>8/27/2014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9D4A55F-25C3-45D7-A6DD-4630B0461D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A8596D-936B-41B0-99C5-C5F90A75FD83}"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4A55F-25C3-45D7-A6DD-4630B0461DD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A8596D-936B-41B0-99C5-C5F90A75FD83}"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4A55F-25C3-45D7-A6DD-4630B0461DD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DA8596D-936B-41B0-99C5-C5F90A75FD83}" type="datetimeFigureOut">
              <a:rPr lang="en-US" smtClean="0"/>
              <a:pPr/>
              <a:t>8/27/2014</a:t>
            </a:fld>
            <a:endParaRPr lang="en-US"/>
          </a:p>
        </p:txBody>
      </p:sp>
      <p:sp>
        <p:nvSpPr>
          <p:cNvPr id="7" name="Slide Number Placeholder 6"/>
          <p:cNvSpPr>
            <a:spLocks noGrp="1"/>
          </p:cNvSpPr>
          <p:nvPr>
            <p:ph type="sldNum" sz="quarter" idx="11"/>
          </p:nvPr>
        </p:nvSpPr>
        <p:spPr/>
        <p:txBody>
          <a:bodyPr rtlCol="0"/>
          <a:lstStyle/>
          <a:p>
            <a:fld id="{69D4A55F-25C3-45D7-A6DD-4630B0461DD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8596D-936B-41B0-99C5-C5F90A75FD83}"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4A55F-25C3-45D7-A6DD-4630B0461D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DA8596D-936B-41B0-99C5-C5F90A75FD83}" type="datetimeFigureOut">
              <a:rPr lang="en-US" smtClean="0"/>
              <a:pPr/>
              <a:t>8/27/2014</a:t>
            </a:fld>
            <a:endParaRPr lang="en-US"/>
          </a:p>
        </p:txBody>
      </p:sp>
      <p:sp>
        <p:nvSpPr>
          <p:cNvPr id="22" name="Slide Number Placeholder 21"/>
          <p:cNvSpPr>
            <a:spLocks noGrp="1"/>
          </p:cNvSpPr>
          <p:nvPr>
            <p:ph type="sldNum" sz="quarter" idx="15"/>
          </p:nvPr>
        </p:nvSpPr>
        <p:spPr/>
        <p:txBody>
          <a:bodyPr rtlCol="0"/>
          <a:lstStyle/>
          <a:p>
            <a:fld id="{69D4A55F-25C3-45D7-A6DD-4630B0461DD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DA8596D-936B-41B0-99C5-C5F90A75FD83}" type="datetimeFigureOut">
              <a:rPr lang="en-US" smtClean="0"/>
              <a:pPr/>
              <a:t>8/27/2014</a:t>
            </a:fld>
            <a:endParaRPr lang="en-US"/>
          </a:p>
        </p:txBody>
      </p:sp>
      <p:sp>
        <p:nvSpPr>
          <p:cNvPr id="18" name="Slide Number Placeholder 17"/>
          <p:cNvSpPr>
            <a:spLocks noGrp="1"/>
          </p:cNvSpPr>
          <p:nvPr>
            <p:ph type="sldNum" sz="quarter" idx="11"/>
          </p:nvPr>
        </p:nvSpPr>
        <p:spPr/>
        <p:txBody>
          <a:bodyPr rtlCol="0"/>
          <a:lstStyle/>
          <a:p>
            <a:fld id="{69D4A55F-25C3-45D7-A6DD-4630B0461DD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A8596D-936B-41B0-99C5-C5F90A75FD83}" type="datetimeFigureOut">
              <a:rPr lang="en-US" smtClean="0"/>
              <a:pPr/>
              <a:t>8/27/2014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D4A55F-25C3-45D7-A6DD-4630B0461D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57400"/>
            <a:ext cx="6172200" cy="1894362"/>
          </a:xfrm>
        </p:spPr>
        <p:txBody>
          <a:bodyPr>
            <a:normAutofit/>
          </a:bodyPr>
          <a:lstStyle/>
          <a:p>
            <a:r>
              <a:rPr lang="en-US" sz="3600" dirty="0" smtClean="0"/>
              <a:t>Office of Federal Programs</a:t>
            </a:r>
            <a:r>
              <a:rPr lang="en-US" dirty="0" smtClean="0"/>
              <a:t/>
            </a:r>
            <a:br>
              <a:rPr lang="en-US" dirty="0" smtClean="0"/>
            </a:br>
            <a:endParaRPr lang="en-US" dirty="0"/>
          </a:p>
        </p:txBody>
      </p:sp>
      <p:sp>
        <p:nvSpPr>
          <p:cNvPr id="4" name="Subtitle 3"/>
          <p:cNvSpPr>
            <a:spLocks noGrp="1"/>
          </p:cNvSpPr>
          <p:nvPr>
            <p:ph type="subTitle" idx="1"/>
          </p:nvPr>
        </p:nvSpPr>
        <p:spPr>
          <a:xfrm>
            <a:off x="2286000" y="3810000"/>
            <a:ext cx="6248400" cy="1371600"/>
          </a:xfrm>
        </p:spPr>
        <p:txBody>
          <a:bodyPr>
            <a:normAutofit/>
          </a:bodyPr>
          <a:lstStyle/>
          <a:p>
            <a:r>
              <a:rPr lang="en-US" sz="2000" dirty="0" smtClean="0"/>
              <a:t>Limited English Proficient (LEP)/Immigrant:  Title IIIA</a:t>
            </a:r>
          </a:p>
          <a:p>
            <a:r>
              <a:rPr lang="en-US" sz="2000" dirty="0" smtClean="0"/>
              <a:t>August 27, 2014</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Allowable Expenditures:  Title III-A</a:t>
            </a:r>
            <a:endParaRPr lang="en-US" dirty="0"/>
          </a:p>
        </p:txBody>
      </p:sp>
      <p:sp>
        <p:nvSpPr>
          <p:cNvPr id="2" name="Text Placeholder 1"/>
          <p:cNvSpPr>
            <a:spLocks noGrp="1"/>
          </p:cNvSpPr>
          <p:nvPr>
            <p:ph type="body" idx="1"/>
          </p:nvPr>
        </p:nvSpPr>
        <p:spPr/>
        <p:style>
          <a:lnRef idx="2">
            <a:schemeClr val="dk1"/>
          </a:lnRef>
          <a:fillRef idx="1">
            <a:schemeClr val="lt1"/>
          </a:fillRef>
          <a:effectRef idx="0">
            <a:schemeClr val="dk1"/>
          </a:effectRef>
          <a:fontRef idx="minor">
            <a:schemeClr val="dk1"/>
          </a:fontRef>
        </p:style>
        <p:txBody>
          <a:bodyPr/>
          <a:lstStyle/>
          <a:p>
            <a:r>
              <a:rPr lang="en-US" dirty="0" smtClean="0">
                <a:solidFill>
                  <a:schemeClr val="accent1"/>
                </a:solidFill>
              </a:rPr>
              <a:t>Limited English Proficient (LEP)</a:t>
            </a:r>
          </a:p>
          <a:p>
            <a:r>
              <a:rPr lang="en-US" dirty="0" smtClean="0">
                <a:solidFill>
                  <a:schemeClr val="accent1"/>
                </a:solidFill>
              </a:rPr>
              <a:t>Immigrant children and Youth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838200"/>
          </a:xfrm>
        </p:spPr>
        <p:txBody>
          <a:bodyPr>
            <a:normAutofit fontScale="90000"/>
          </a:bodyPr>
          <a:lstStyle/>
          <a:p>
            <a:pPr algn="ctr"/>
            <a:r>
              <a:rPr lang="en-US" dirty="0" smtClean="0">
                <a:cs typeface="Times New Roman" pitchFamily="18" charset="0"/>
              </a:rPr>
              <a:t>General Guidance for Services/Expenditures</a:t>
            </a:r>
            <a:endParaRPr lang="en-US" dirty="0">
              <a:cs typeface="Times New Roman" pitchFamily="18" charset="0"/>
            </a:endParaRPr>
          </a:p>
        </p:txBody>
      </p:sp>
      <p:sp>
        <p:nvSpPr>
          <p:cNvPr id="3" name="Content Placeholder 2"/>
          <p:cNvSpPr>
            <a:spLocks noGrp="1"/>
          </p:cNvSpPr>
          <p:nvPr>
            <p:ph sz="quarter" idx="1"/>
          </p:nvPr>
        </p:nvSpPr>
        <p:spPr>
          <a:xfrm>
            <a:off x="228600" y="1447800"/>
            <a:ext cx="8503920" cy="4572000"/>
          </a:xfrm>
        </p:spPr>
        <p:txBody>
          <a:bodyPr>
            <a:noAutofit/>
          </a:bodyPr>
          <a:lstStyle/>
          <a:p>
            <a:r>
              <a:rPr lang="en-US" sz="2800" dirty="0" smtClean="0">
                <a:cs typeface="Times New Roman" pitchFamily="18" charset="0"/>
              </a:rPr>
              <a:t>Elimination of duplicative programs.</a:t>
            </a:r>
          </a:p>
          <a:p>
            <a:pPr lvl="1" algn="just"/>
            <a:r>
              <a:rPr lang="en-US" sz="2400" dirty="0" smtClean="0">
                <a:cs typeface="Times New Roman" pitchFamily="18" charset="0"/>
              </a:rPr>
              <a:t>Any service that is paid for with Title III-A </a:t>
            </a:r>
            <a:r>
              <a:rPr lang="en-US" sz="2400" b="1" u="sng" dirty="0" smtClean="0">
                <a:solidFill>
                  <a:schemeClr val="accent1"/>
                </a:solidFill>
                <a:cs typeface="Times New Roman" pitchFamily="18" charset="0"/>
              </a:rPr>
              <a:t>must not</a:t>
            </a:r>
            <a:r>
              <a:rPr lang="en-US" sz="2400" b="1" dirty="0" smtClean="0">
                <a:solidFill>
                  <a:schemeClr val="accent1"/>
                </a:solidFill>
                <a:cs typeface="Times New Roman" pitchFamily="18" charset="0"/>
              </a:rPr>
              <a:t> </a:t>
            </a:r>
            <a:r>
              <a:rPr lang="en-US" sz="2400" dirty="0" smtClean="0">
                <a:cs typeface="Times New Roman" pitchFamily="18" charset="0"/>
              </a:rPr>
              <a:t>already be available through another state or federally funded program.</a:t>
            </a:r>
          </a:p>
          <a:p>
            <a:pPr algn="just"/>
            <a:endParaRPr lang="en-US" sz="2800" dirty="0" smtClean="0">
              <a:cs typeface="Times New Roman" pitchFamily="18" charset="0"/>
            </a:endParaRPr>
          </a:p>
          <a:p>
            <a:pPr algn="just"/>
            <a:r>
              <a:rPr lang="en-US" sz="2800" dirty="0" smtClean="0">
                <a:cs typeface="Times New Roman" pitchFamily="18" charset="0"/>
              </a:rPr>
              <a:t>LEP and Immigrant Children and Youth funded educational services must use a different curriculum than what is offered for other Title programs.</a:t>
            </a:r>
          </a:p>
          <a:p>
            <a:pPr lvl="1">
              <a:buNone/>
            </a:pPr>
            <a:endParaRPr lang="en-US"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15400" cy="838200"/>
          </a:xfrm>
        </p:spPr>
        <p:txBody>
          <a:bodyPr anchor="ctr">
            <a:normAutofit fontScale="90000"/>
          </a:bodyPr>
          <a:lstStyle/>
          <a:p>
            <a:pPr algn="ctr"/>
            <a:r>
              <a:rPr lang="en-US" dirty="0" smtClean="0">
                <a:cs typeface="Times New Roman" pitchFamily="18" charset="0"/>
              </a:rPr>
              <a:t>General Guidance for Services/Expenditures</a:t>
            </a:r>
            <a:endParaRPr lang="en-US" dirty="0">
              <a:cs typeface="Times New Roman" pitchFamily="18" charset="0"/>
            </a:endParaRPr>
          </a:p>
        </p:txBody>
      </p:sp>
      <p:sp>
        <p:nvSpPr>
          <p:cNvPr id="3" name="Content Placeholder 2"/>
          <p:cNvSpPr>
            <a:spLocks noGrp="1"/>
          </p:cNvSpPr>
          <p:nvPr>
            <p:ph sz="quarter" idx="1"/>
          </p:nvPr>
        </p:nvSpPr>
        <p:spPr>
          <a:xfrm>
            <a:off x="457200" y="1447800"/>
            <a:ext cx="7467600" cy="4873752"/>
          </a:xfrm>
        </p:spPr>
        <p:txBody>
          <a:bodyPr>
            <a:noAutofit/>
          </a:bodyPr>
          <a:lstStyle/>
          <a:p>
            <a:pPr algn="just"/>
            <a:r>
              <a:rPr lang="en-US" sz="2800" dirty="0">
                <a:cs typeface="Times New Roman" pitchFamily="18" charset="0"/>
              </a:rPr>
              <a:t>What does this </a:t>
            </a:r>
            <a:r>
              <a:rPr lang="en-US" sz="2800" dirty="0" smtClean="0">
                <a:cs typeface="Times New Roman" pitchFamily="18" charset="0"/>
              </a:rPr>
              <a:t>mean </a:t>
            </a:r>
            <a:r>
              <a:rPr lang="en-US" sz="2800" dirty="0">
                <a:cs typeface="Times New Roman" pitchFamily="18" charset="0"/>
              </a:rPr>
              <a:t>for program planning?</a:t>
            </a:r>
          </a:p>
          <a:p>
            <a:pPr lvl="1" algn="just"/>
            <a:r>
              <a:rPr lang="en-US" sz="2800" dirty="0">
                <a:cs typeface="Times New Roman" pitchFamily="18" charset="0"/>
              </a:rPr>
              <a:t>Planned purchases/services must be </a:t>
            </a:r>
            <a:r>
              <a:rPr lang="en-US" sz="2800" b="1" u="sng" dirty="0">
                <a:solidFill>
                  <a:schemeClr val="accent1"/>
                </a:solidFill>
                <a:cs typeface="Times New Roman" pitchFamily="18" charset="0"/>
              </a:rPr>
              <a:t>substantially</a:t>
            </a:r>
            <a:r>
              <a:rPr lang="en-US" sz="2800" dirty="0">
                <a:cs typeface="Times New Roman" pitchFamily="18" charset="0"/>
              </a:rPr>
              <a:t> and </a:t>
            </a:r>
            <a:r>
              <a:rPr lang="en-US" sz="2800" b="1" u="sng" dirty="0">
                <a:solidFill>
                  <a:schemeClr val="accent1"/>
                </a:solidFill>
                <a:cs typeface="Times New Roman" pitchFamily="18" charset="0"/>
              </a:rPr>
              <a:t>obviously</a:t>
            </a:r>
            <a:r>
              <a:rPr lang="en-US" sz="2800" dirty="0">
                <a:cs typeface="Times New Roman" pitchFamily="18" charset="0"/>
              </a:rPr>
              <a:t> different in nature than what is offered throughout the district to non-LEP and non-immigrant students.</a:t>
            </a:r>
          </a:p>
          <a:p>
            <a:pPr lvl="2" algn="just"/>
            <a:r>
              <a:rPr lang="en-US" sz="2800" dirty="0">
                <a:cs typeface="Times New Roman" pitchFamily="18" charset="0"/>
              </a:rPr>
              <a:t>Examples of planned purchases: Tutoring materials, educational software packages, and subject-specific books.</a:t>
            </a:r>
          </a:p>
          <a:p>
            <a:pPr lvl="1" algn="just"/>
            <a:endParaRPr lang="en-US"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1143000"/>
          </a:xfrm>
        </p:spPr>
        <p:txBody>
          <a:bodyPr>
            <a:normAutofit/>
          </a:bodyPr>
          <a:lstStyle/>
          <a:p>
            <a:r>
              <a:rPr lang="en-US" sz="2800" dirty="0" smtClean="0"/>
              <a:t>Supplement, not Supplant:  Title III-A</a:t>
            </a:r>
            <a:endParaRPr lang="en-US" sz="2800" dirty="0"/>
          </a:p>
        </p:txBody>
      </p:sp>
      <p:sp>
        <p:nvSpPr>
          <p:cNvPr id="3" name="Content Placeholder 2"/>
          <p:cNvSpPr>
            <a:spLocks noGrp="1"/>
          </p:cNvSpPr>
          <p:nvPr>
            <p:ph sz="quarter" idx="1"/>
          </p:nvPr>
        </p:nvSpPr>
        <p:spPr/>
        <p:txBody>
          <a:bodyPr>
            <a:normAutofit/>
          </a:bodyPr>
          <a:lstStyle/>
          <a:p>
            <a:pPr algn="just"/>
            <a:r>
              <a:rPr lang="en-US" dirty="0"/>
              <a:t>In general, the Title III supplement not supplant requirement is intended to ensure that services provided with Title III funds are in addition to, and do not replace or supplant, services that students would otherwise receive. </a:t>
            </a:r>
          </a:p>
          <a:p>
            <a:pPr algn="just"/>
            <a:r>
              <a:rPr lang="en-US" dirty="0"/>
              <a:t>Title III funds must be used to supplement the level of federal, state, and local funds that, in the absence of Title III funds, would have been expended for programs for LEP children and immigrant children and youth.</a:t>
            </a:r>
          </a:p>
          <a:p>
            <a:pPr algn="just"/>
            <a:r>
              <a:rPr lang="en-US" i="1" dirty="0"/>
              <a:t>[Section 3115(g) of ESEA]</a:t>
            </a:r>
            <a:endParaRPr lang="en-US" dirty="0"/>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1143000"/>
          </a:xfrm>
        </p:spPr>
        <p:txBody>
          <a:bodyPr>
            <a:normAutofit/>
          </a:bodyPr>
          <a:lstStyle/>
          <a:p>
            <a:r>
              <a:rPr lang="en-US" dirty="0" smtClean="0">
                <a:cs typeface="Times New Roman" pitchFamily="18" charset="0"/>
              </a:rPr>
              <a:t>Examples of Allowable Expenditures:  </a:t>
            </a:r>
            <a:r>
              <a:rPr lang="en-US" dirty="0">
                <a:solidFill>
                  <a:schemeClr val="accent1"/>
                </a:solidFill>
                <a:latin typeface="+mn-lt"/>
                <a:ea typeface="+mn-ea"/>
                <a:cs typeface="+mn-cs"/>
              </a:rPr>
              <a:t>LEP</a:t>
            </a:r>
          </a:p>
        </p:txBody>
      </p:sp>
      <p:sp>
        <p:nvSpPr>
          <p:cNvPr id="3" name="Content Placeholder 2"/>
          <p:cNvSpPr>
            <a:spLocks noGrp="1"/>
          </p:cNvSpPr>
          <p:nvPr>
            <p:ph sz="quarter" idx="1"/>
          </p:nvPr>
        </p:nvSpPr>
        <p:spPr>
          <a:xfrm>
            <a:off x="457200" y="1752600"/>
            <a:ext cx="7467600" cy="4873752"/>
          </a:xfrm>
        </p:spPr>
        <p:txBody>
          <a:bodyPr>
            <a:normAutofit/>
          </a:bodyPr>
          <a:lstStyle/>
          <a:p>
            <a:r>
              <a:rPr lang="en-US" dirty="0" smtClean="0">
                <a:solidFill>
                  <a:schemeClr val="accent1"/>
                </a:solidFill>
              </a:rPr>
              <a:t>Requirement #1</a:t>
            </a:r>
            <a:r>
              <a:rPr lang="en-US" dirty="0" smtClean="0"/>
              <a:t>:  programs that are designed to increase English language proficiency and access to academic content</a:t>
            </a:r>
          </a:p>
          <a:p>
            <a:r>
              <a:rPr lang="en-US" dirty="0" smtClean="0">
                <a:solidFill>
                  <a:schemeClr val="accent1"/>
                </a:solidFill>
              </a:rPr>
              <a:t>Requirement #2</a:t>
            </a:r>
            <a:r>
              <a:rPr lang="en-US" dirty="0" smtClean="0"/>
              <a:t>:  professional development designed to improve the instruction and assessment of English language learners (ELLs) and enhance curriculum and instruction for ELL students</a:t>
            </a:r>
          </a:p>
        </p:txBody>
      </p:sp>
    </p:spTree>
    <p:extLst>
      <p:ext uri="{BB962C8B-B14F-4D97-AF65-F5344CB8AC3E}">
        <p14:creationId xmlns:p14="http://schemas.microsoft.com/office/powerpoint/2010/main" val="3620706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2475" y="1828800"/>
            <a:ext cx="7467600" cy="4873752"/>
          </a:xfrm>
        </p:spPr>
        <p:txBody>
          <a:bodyPr/>
          <a:lstStyle/>
          <a:p>
            <a:r>
              <a:rPr lang="en-US" dirty="0"/>
              <a:t>Upgrade of effective instructional strategies for ELL students</a:t>
            </a:r>
          </a:p>
          <a:p>
            <a:r>
              <a:rPr lang="en-US" dirty="0"/>
              <a:t>Provision of technology, equipment, and software to improve the instruction of ELL </a:t>
            </a:r>
            <a:r>
              <a:rPr lang="en-US" dirty="0" smtClean="0"/>
              <a:t>students</a:t>
            </a:r>
          </a:p>
          <a:p>
            <a:r>
              <a:rPr lang="en-US" dirty="0"/>
              <a:t>Provision of tutorials for ELLs to improve their English fluency and/or access to academic content</a:t>
            </a:r>
          </a:p>
          <a:p>
            <a:endParaRPr lang="en-US" dirty="0"/>
          </a:p>
          <a:p>
            <a:endParaRPr lang="en-US" dirty="0"/>
          </a:p>
        </p:txBody>
      </p:sp>
      <p:sp>
        <p:nvSpPr>
          <p:cNvPr id="4" name="Rectangle 3"/>
          <p:cNvSpPr/>
          <p:nvPr/>
        </p:nvSpPr>
        <p:spPr>
          <a:xfrm>
            <a:off x="914400" y="381002"/>
            <a:ext cx="6781800" cy="1015663"/>
          </a:xfrm>
          <a:prstGeom prst="rect">
            <a:avLst/>
          </a:prstGeom>
        </p:spPr>
        <p:txBody>
          <a:bodyPr wrap="square">
            <a:spAutoFit/>
          </a:bodyPr>
          <a:lstStyle/>
          <a:p>
            <a:pPr>
              <a:spcBef>
                <a:spcPct val="0"/>
              </a:spcBef>
            </a:pPr>
            <a:r>
              <a:rPr lang="en-US" sz="3000" cap="small" dirty="0">
                <a:solidFill>
                  <a:schemeClr val="tx2"/>
                </a:solidFill>
                <a:latin typeface="+mj-lt"/>
                <a:ea typeface="+mj-ea"/>
                <a:cs typeface="+mj-cs"/>
              </a:rPr>
              <a:t>Examples of Allowable Expenditures:  </a:t>
            </a:r>
            <a:r>
              <a:rPr lang="en-US" sz="3000" dirty="0">
                <a:solidFill>
                  <a:schemeClr val="accent1"/>
                </a:solidFill>
              </a:rPr>
              <a:t>LEP</a:t>
            </a:r>
          </a:p>
        </p:txBody>
      </p:sp>
    </p:spTree>
    <p:extLst>
      <p:ext uri="{BB962C8B-B14F-4D97-AF65-F5344CB8AC3E}">
        <p14:creationId xmlns:p14="http://schemas.microsoft.com/office/powerpoint/2010/main" val="2874547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6629400" cy="1143000"/>
          </a:xfrm>
        </p:spPr>
        <p:txBody>
          <a:bodyPr>
            <a:normAutofit/>
          </a:bodyPr>
          <a:lstStyle/>
          <a:p>
            <a:r>
              <a:rPr lang="en-US" sz="2800" dirty="0" smtClean="0"/>
              <a:t>Examples of Allowable Expenditures:  </a:t>
            </a:r>
            <a:r>
              <a:rPr lang="en-US" dirty="0">
                <a:solidFill>
                  <a:schemeClr val="accent1"/>
                </a:solidFill>
                <a:latin typeface="+mn-lt"/>
                <a:ea typeface="+mn-ea"/>
                <a:cs typeface="+mn-cs"/>
              </a:rPr>
              <a:t>LEP</a:t>
            </a:r>
          </a:p>
        </p:txBody>
      </p:sp>
      <p:sp>
        <p:nvSpPr>
          <p:cNvPr id="3" name="Content Placeholder 2"/>
          <p:cNvSpPr>
            <a:spLocks noGrp="1"/>
          </p:cNvSpPr>
          <p:nvPr>
            <p:ph sz="quarter" idx="1"/>
          </p:nvPr>
        </p:nvSpPr>
        <p:spPr/>
        <p:txBody>
          <a:bodyPr>
            <a:normAutofit/>
          </a:bodyPr>
          <a:lstStyle/>
          <a:p>
            <a:r>
              <a:rPr lang="en-US" dirty="0"/>
              <a:t>Provision of intensified English instruction for ELL children that will help improve their English fluency and/or access to academic </a:t>
            </a:r>
            <a:r>
              <a:rPr lang="en-US" dirty="0" smtClean="0"/>
              <a:t>content</a:t>
            </a:r>
            <a:endParaRPr lang="en-US" dirty="0"/>
          </a:p>
          <a:p>
            <a:r>
              <a:rPr lang="en-US" dirty="0" smtClean="0"/>
              <a:t>Provision of community participation programs, family literacy services, parent outreach, and training activities to ELL students and their families</a:t>
            </a:r>
          </a:p>
          <a:p>
            <a:r>
              <a:rPr lang="en-US" dirty="0" smtClean="0"/>
              <a:t>Acquisition of supplemental instructional materials</a:t>
            </a:r>
            <a:endParaRPr lang="en-US" dirty="0"/>
          </a:p>
        </p:txBody>
      </p:sp>
    </p:spTree>
    <p:extLst>
      <p:ext uri="{BB962C8B-B14F-4D97-AF65-F5344CB8AC3E}">
        <p14:creationId xmlns:p14="http://schemas.microsoft.com/office/powerpoint/2010/main" val="2457257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Examples of Allowable Expenditures:  </a:t>
            </a:r>
            <a:r>
              <a:rPr lang="en-US" dirty="0">
                <a:solidFill>
                  <a:schemeClr val="accent1"/>
                </a:solidFill>
                <a:latin typeface="+mn-lt"/>
                <a:ea typeface="+mn-ea"/>
                <a:cs typeface="+mn-cs"/>
              </a:rPr>
              <a:t>Immigrant</a:t>
            </a:r>
          </a:p>
        </p:txBody>
      </p:sp>
      <p:sp>
        <p:nvSpPr>
          <p:cNvPr id="3" name="Content Placeholder 2"/>
          <p:cNvSpPr>
            <a:spLocks noGrp="1"/>
          </p:cNvSpPr>
          <p:nvPr>
            <p:ph sz="quarter" idx="1"/>
          </p:nvPr>
        </p:nvSpPr>
        <p:spPr/>
        <p:txBody>
          <a:bodyPr/>
          <a:lstStyle/>
          <a:p>
            <a:pPr algn="just"/>
            <a:r>
              <a:rPr lang="en-US" dirty="0" smtClean="0"/>
              <a:t>Provision of family literacy, parent outreach, and training activities designed to assist parents to become active participants in the education of their children.</a:t>
            </a:r>
          </a:p>
          <a:p>
            <a:pPr algn="just"/>
            <a:r>
              <a:rPr lang="en-US" dirty="0" smtClean="0"/>
              <a:t>Supplemental support of personnel, which may include teacher assistants, who have been specially trained, or are being trained, to provide services to immigrant children and youth.</a:t>
            </a:r>
          </a:p>
          <a:p>
            <a:pPr algn="just"/>
            <a:r>
              <a:rPr lang="en-US" dirty="0" smtClean="0"/>
              <a:t>Provision of tutorials, mentoring, and academic or career counseling for immigrant children and youth</a:t>
            </a:r>
            <a:endParaRPr lang="en-US" dirty="0"/>
          </a:p>
        </p:txBody>
      </p:sp>
    </p:spTree>
    <p:extLst>
      <p:ext uri="{BB962C8B-B14F-4D97-AF65-F5344CB8AC3E}">
        <p14:creationId xmlns:p14="http://schemas.microsoft.com/office/powerpoint/2010/main" val="3620706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Allowable Expenditures:  </a:t>
            </a:r>
            <a:r>
              <a:rPr lang="en-US" dirty="0">
                <a:solidFill>
                  <a:schemeClr val="accent1"/>
                </a:solidFill>
                <a:latin typeface="+mn-lt"/>
                <a:ea typeface="+mn-ea"/>
                <a:cs typeface="+mn-cs"/>
              </a:rPr>
              <a:t>Immigrant</a:t>
            </a:r>
          </a:p>
        </p:txBody>
      </p:sp>
      <p:sp>
        <p:nvSpPr>
          <p:cNvPr id="3" name="Content Placeholder 2"/>
          <p:cNvSpPr>
            <a:spLocks noGrp="1"/>
          </p:cNvSpPr>
          <p:nvPr>
            <p:ph sz="quarter" idx="1"/>
          </p:nvPr>
        </p:nvSpPr>
        <p:spPr/>
        <p:txBody>
          <a:bodyPr/>
          <a:lstStyle/>
          <a:p>
            <a:pPr algn="just"/>
            <a:r>
              <a:rPr lang="en-US" dirty="0" smtClean="0"/>
              <a:t>Acquisition of curricular materials, educational software, and technologies for immigrant children and youth</a:t>
            </a:r>
          </a:p>
          <a:p>
            <a:pPr algn="just"/>
            <a:r>
              <a:rPr lang="en-US" dirty="0" smtClean="0"/>
              <a:t>Provision of supplemental services that are designed to assist immigrant children and youth to achieve in elementary and secondary schools in the United States, such as orientation to the educational system or civics education</a:t>
            </a:r>
          </a:p>
          <a:p>
            <a:pPr algn="just"/>
            <a:r>
              <a:rPr lang="en-US" dirty="0" smtClean="0"/>
              <a:t>Capacity </a:t>
            </a:r>
            <a:r>
              <a:rPr lang="en-US" dirty="0"/>
              <a:t>building/staff development for educators serving new immigrant children</a:t>
            </a:r>
          </a:p>
          <a:p>
            <a:pPr algn="just"/>
            <a:endParaRPr lang="en-US" dirty="0" smtClean="0"/>
          </a:p>
        </p:txBody>
      </p:sp>
    </p:spTree>
    <p:extLst>
      <p:ext uri="{BB962C8B-B14F-4D97-AF65-F5344CB8AC3E}">
        <p14:creationId xmlns:p14="http://schemas.microsoft.com/office/powerpoint/2010/main" val="1424642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Claim reimbursement procedures:  </a:t>
            </a:r>
            <a:r>
              <a:rPr lang="en-US" dirty="0" smtClean="0"/>
              <a:t>Title III-A</a:t>
            </a:r>
            <a:endParaRPr lang="en-US" dirty="0"/>
          </a:p>
        </p:txBody>
      </p:sp>
      <p:sp>
        <p:nvSpPr>
          <p:cNvPr id="2" name="Text Placeholder 1"/>
          <p:cNvSpPr>
            <a:spLocks noGrp="1"/>
          </p:cNvSpPr>
          <p:nvPr>
            <p:ph type="body" idx="1"/>
          </p:nvPr>
        </p:nvSpPr>
        <p:spPr/>
        <p:style>
          <a:lnRef idx="2">
            <a:schemeClr val="dk1"/>
          </a:lnRef>
          <a:fillRef idx="1">
            <a:schemeClr val="lt1"/>
          </a:fillRef>
          <a:effectRef idx="0">
            <a:schemeClr val="dk1"/>
          </a:effectRef>
          <a:fontRef idx="minor">
            <a:schemeClr val="dk1"/>
          </a:fontRef>
        </p:style>
        <p:txBody>
          <a:bodyPr/>
          <a:lstStyle/>
          <a:p>
            <a:r>
              <a:rPr lang="en-US" dirty="0" smtClean="0">
                <a:solidFill>
                  <a:schemeClr val="accent1"/>
                </a:solidFill>
              </a:rPr>
              <a:t>Limited English Proficient (LEP)</a:t>
            </a:r>
          </a:p>
          <a:p>
            <a:r>
              <a:rPr lang="en-US" dirty="0" smtClean="0">
                <a:solidFill>
                  <a:schemeClr val="accent1"/>
                </a:solidFill>
              </a:rPr>
              <a:t>Immigrant children and Youth</a:t>
            </a:r>
          </a:p>
        </p:txBody>
      </p:sp>
    </p:spTree>
    <p:extLst>
      <p:ext uri="{BB962C8B-B14F-4D97-AF65-F5344CB8AC3E}">
        <p14:creationId xmlns:p14="http://schemas.microsoft.com/office/powerpoint/2010/main" val="3331483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cs typeface="Times New Roman" pitchFamily="18" charset="0"/>
              </a:rPr>
              <a:t>Agenda</a:t>
            </a:r>
            <a:endParaRPr lang="en-US" sz="3600" dirty="0">
              <a:cs typeface="Times New Roman" pitchFamily="18" charset="0"/>
            </a:endParaRPr>
          </a:p>
        </p:txBody>
      </p:sp>
      <p:sp>
        <p:nvSpPr>
          <p:cNvPr id="3" name="Content Placeholder 2"/>
          <p:cNvSpPr>
            <a:spLocks noGrp="1"/>
          </p:cNvSpPr>
          <p:nvPr>
            <p:ph sz="quarter" idx="1"/>
          </p:nvPr>
        </p:nvSpPr>
        <p:spPr>
          <a:xfrm>
            <a:off x="457200" y="1447800"/>
            <a:ext cx="7467600" cy="4873752"/>
          </a:xfrm>
        </p:spPr>
        <p:txBody>
          <a:bodyPr>
            <a:normAutofit/>
          </a:bodyPr>
          <a:lstStyle/>
          <a:p>
            <a:r>
              <a:rPr lang="en-US" sz="2800" dirty="0" err="1" smtClean="0">
                <a:cs typeface="Times New Roman" pitchFamily="18" charset="0"/>
              </a:rPr>
              <a:t>Subgranting</a:t>
            </a:r>
            <a:r>
              <a:rPr lang="en-US" sz="2800" dirty="0" smtClean="0">
                <a:cs typeface="Times New Roman" pitchFamily="18" charset="0"/>
              </a:rPr>
              <a:t> Procedures</a:t>
            </a:r>
          </a:p>
          <a:p>
            <a:r>
              <a:rPr lang="en-US" sz="2800" dirty="0" smtClean="0">
                <a:cs typeface="Times New Roman" pitchFamily="18" charset="0"/>
              </a:rPr>
              <a:t>Title III-A Application in the Grants Management System (GMS)</a:t>
            </a:r>
          </a:p>
          <a:p>
            <a:r>
              <a:rPr lang="en-US" sz="2800" dirty="0" smtClean="0">
                <a:cs typeface="Times New Roman" pitchFamily="18" charset="0"/>
              </a:rPr>
              <a:t>Title III-A Allowable Expenditures</a:t>
            </a:r>
          </a:p>
          <a:p>
            <a:r>
              <a:rPr lang="en-US" sz="2800" dirty="0" smtClean="0">
                <a:cs typeface="Times New Roman" pitchFamily="18" charset="0"/>
              </a:rPr>
              <a:t>Claims Reimbursement Procedures</a:t>
            </a:r>
          </a:p>
          <a:p>
            <a:r>
              <a:rPr lang="en-US" sz="2800" dirty="0" smtClean="0">
                <a:cs typeface="Times New Roman" pitchFamily="18" charset="0"/>
              </a:rPr>
              <a:t>Annual Reports and Due Dates</a:t>
            </a:r>
          </a:p>
          <a:p>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 reimbursement procedures:</a:t>
            </a:r>
            <a:endParaRPr lang="en-US" dirty="0"/>
          </a:p>
        </p:txBody>
      </p:sp>
      <p:sp>
        <p:nvSpPr>
          <p:cNvPr id="3" name="Content Placeholder 2"/>
          <p:cNvSpPr>
            <a:spLocks noGrp="1"/>
          </p:cNvSpPr>
          <p:nvPr>
            <p:ph sz="quarter" idx="1"/>
          </p:nvPr>
        </p:nvSpPr>
        <p:spPr>
          <a:xfrm>
            <a:off x="457200" y="1984248"/>
            <a:ext cx="7467600" cy="4873752"/>
          </a:xfrm>
        </p:spPr>
        <p:txBody>
          <a:bodyPr>
            <a:normAutofit/>
          </a:bodyPr>
          <a:lstStyle/>
          <a:p>
            <a:r>
              <a:rPr lang="en-US" sz="2800" dirty="0" smtClean="0"/>
              <a:t>All personnel must be listed and validated on the application.</a:t>
            </a:r>
          </a:p>
          <a:p>
            <a:endParaRPr lang="en-US" sz="2800" dirty="0"/>
          </a:p>
          <a:p>
            <a:r>
              <a:rPr lang="en-US" sz="2800" dirty="0" smtClean="0"/>
              <a:t>Professional development agendas must be submitted with travel reimbursement forms.  </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and Effort Documentation</a:t>
            </a:r>
            <a:endParaRPr lang="en-US" dirty="0"/>
          </a:p>
        </p:txBody>
      </p:sp>
      <p:sp>
        <p:nvSpPr>
          <p:cNvPr id="3" name="Content Placeholder 2"/>
          <p:cNvSpPr>
            <a:spLocks noGrp="1"/>
          </p:cNvSpPr>
          <p:nvPr>
            <p:ph sz="quarter" idx="1"/>
          </p:nvPr>
        </p:nvSpPr>
        <p:spPr/>
        <p:txBody>
          <a:bodyPr>
            <a:normAutofit lnSpcReduction="10000"/>
          </a:bodyPr>
          <a:lstStyle/>
          <a:p>
            <a:r>
              <a:rPr lang="en-US" sz="2800" dirty="0">
                <a:cs typeface="Times New Roman" pitchFamily="18" charset="0"/>
              </a:rPr>
              <a:t>Statewide Time and Effort Sheets.</a:t>
            </a:r>
          </a:p>
          <a:p>
            <a:pPr lvl="1"/>
            <a:r>
              <a:rPr lang="en-US" sz="2800" dirty="0">
                <a:cs typeface="Times New Roman" pitchFamily="18" charset="0"/>
              </a:rPr>
              <a:t>Sheets must be completed for each person paid in whole or in part with </a:t>
            </a:r>
            <a:r>
              <a:rPr lang="en-US" sz="2800" dirty="0" smtClean="0">
                <a:cs typeface="Times New Roman" pitchFamily="18" charset="0"/>
              </a:rPr>
              <a:t>Title III-A funds (LEP and/or Immigrant Children and Youth).</a:t>
            </a:r>
            <a:endParaRPr lang="en-US" sz="2800" dirty="0">
              <a:cs typeface="Times New Roman" pitchFamily="18" charset="0"/>
            </a:endParaRPr>
          </a:p>
          <a:p>
            <a:pPr lvl="1"/>
            <a:r>
              <a:rPr lang="en-US" sz="2800" dirty="0">
                <a:cs typeface="Times New Roman" pitchFamily="18" charset="0"/>
              </a:rPr>
              <a:t>Completed sheets </a:t>
            </a:r>
            <a:r>
              <a:rPr lang="en-US" sz="2800" dirty="0" smtClean="0">
                <a:cs typeface="Times New Roman" pitchFamily="18" charset="0"/>
              </a:rPr>
              <a:t>must </a:t>
            </a:r>
            <a:r>
              <a:rPr lang="en-US" sz="2800" dirty="0">
                <a:cs typeface="Times New Roman" pitchFamily="18" charset="0"/>
              </a:rPr>
              <a:t>be submitted with each claim for each individual on the claim.</a:t>
            </a:r>
          </a:p>
          <a:p>
            <a:pPr lvl="1"/>
            <a:r>
              <a:rPr lang="en-US" sz="2800" dirty="0">
                <a:cs typeface="Times New Roman" pitchFamily="18" charset="0"/>
              </a:rPr>
              <a:t>Per USDE, staff paid 100% with </a:t>
            </a:r>
            <a:r>
              <a:rPr lang="en-US" sz="2800" dirty="0" smtClean="0">
                <a:cs typeface="Times New Roman" pitchFamily="18" charset="0"/>
              </a:rPr>
              <a:t>Title III-A </a:t>
            </a:r>
            <a:r>
              <a:rPr lang="en-US" sz="2800" dirty="0">
                <a:cs typeface="Times New Roman" pitchFamily="18" charset="0"/>
              </a:rPr>
              <a:t>funds may </a:t>
            </a:r>
            <a:r>
              <a:rPr lang="en-US" sz="2800" dirty="0" smtClean="0">
                <a:cs typeface="Times New Roman" pitchFamily="18" charset="0"/>
              </a:rPr>
              <a:t>not </a:t>
            </a:r>
            <a:r>
              <a:rPr lang="en-US" sz="2800" dirty="0">
                <a:cs typeface="Times New Roman" pitchFamily="18" charset="0"/>
              </a:rPr>
              <a:t>perform any other district duties.</a:t>
            </a:r>
          </a:p>
          <a:p>
            <a:endParaRPr lang="en-US" sz="2800" dirty="0"/>
          </a:p>
        </p:txBody>
      </p:sp>
    </p:spTree>
    <p:extLst>
      <p:ext uri="{BB962C8B-B14F-4D97-AF65-F5344CB8AC3E}">
        <p14:creationId xmlns:p14="http://schemas.microsoft.com/office/powerpoint/2010/main" val="1337790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Annual Reports and Due Dates</a:t>
            </a:r>
            <a:endParaRPr lang="en-US" dirty="0"/>
          </a:p>
        </p:txBody>
      </p:sp>
      <p:sp>
        <p:nvSpPr>
          <p:cNvPr id="4" name="Rectangle 3"/>
          <p:cNvSpPr/>
          <p:nvPr/>
        </p:nvSpPr>
        <p:spPr>
          <a:xfrm>
            <a:off x="2774072" y="2967335"/>
            <a:ext cx="359585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2014-2015</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cs typeface="Times New Roman" pitchFamily="18" charset="0"/>
              </a:rPr>
              <a:t>Annual Reports and Due Dates</a:t>
            </a:r>
            <a:endParaRPr lang="en-US" sz="3600" dirty="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86707383"/>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cs typeface="Times New Roman" pitchFamily="18" charset="0"/>
              </a:rPr>
              <a:t>Annual Reports and Due Dates</a:t>
            </a:r>
            <a:endParaRPr lang="en-US" sz="3600" dirty="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07655655"/>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0961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cs typeface="Times New Roman" pitchFamily="18" charset="0"/>
              </a:rPr>
              <a:t>Questions?</a:t>
            </a:r>
            <a:endParaRPr lang="en-US" dirty="0">
              <a:cs typeface="Times New Roman" pitchFamily="18" charset="0"/>
            </a:endParaRPr>
          </a:p>
        </p:txBody>
      </p:sp>
      <p:sp>
        <p:nvSpPr>
          <p:cNvPr id="3" name="Content Placeholder 2"/>
          <p:cNvSpPr>
            <a:spLocks noGrp="1"/>
          </p:cNvSpPr>
          <p:nvPr>
            <p:ph sz="quarter" idx="1"/>
          </p:nvPr>
        </p:nvSpPr>
        <p:spPr>
          <a:xfrm>
            <a:off x="304800" y="1554162"/>
            <a:ext cx="8686800" cy="5151438"/>
          </a:xfrm>
        </p:spPr>
        <p:txBody>
          <a:bodyPr>
            <a:normAutofit/>
          </a:bodyPr>
          <a:lstStyle/>
          <a:p>
            <a:pPr marL="0" lvl="3" indent="0" algn="ctr">
              <a:buNone/>
            </a:pPr>
            <a:endParaRPr lang="en-US" dirty="0" smtClean="0">
              <a:solidFill>
                <a:schemeClr val="tx1"/>
              </a:solidFill>
              <a:cs typeface="Times New Roman" pitchFamily="18" charset="0"/>
            </a:endParaRPr>
          </a:p>
          <a:p>
            <a:pPr marL="0" lvl="3" indent="0" algn="ctr">
              <a:buNone/>
            </a:pPr>
            <a:r>
              <a:rPr lang="en-US" dirty="0" smtClean="0">
                <a:solidFill>
                  <a:schemeClr val="tx1"/>
                </a:solidFill>
                <a:cs typeface="Times New Roman" pitchFamily="18" charset="0"/>
              </a:rPr>
              <a:t>Please direct your questions to the Office of Bilingual and Migrant Education:</a:t>
            </a:r>
          </a:p>
        </p:txBody>
      </p:sp>
      <p:sp>
        <p:nvSpPr>
          <p:cNvPr id="5" name="Flowchart: Alternate Process 4"/>
          <p:cNvSpPr/>
          <p:nvPr/>
        </p:nvSpPr>
        <p:spPr>
          <a:xfrm>
            <a:off x="533400" y="2895600"/>
            <a:ext cx="3474720" cy="1600200"/>
          </a:xfrm>
          <a:prstGeom prst="flowChartAlternateProcess">
            <a:avLst/>
          </a:prstGeom>
          <a:solidFill>
            <a:schemeClr val="accent1"/>
          </a:solidFill>
        </p:spPr>
        <p:style>
          <a:lnRef idx="3">
            <a:schemeClr val="lt1"/>
          </a:lnRef>
          <a:fillRef idx="1">
            <a:schemeClr val="accent3"/>
          </a:fillRef>
          <a:effectRef idx="1">
            <a:schemeClr val="accent3"/>
          </a:effectRef>
          <a:fontRef idx="minor">
            <a:schemeClr val="lt1"/>
          </a:fontRef>
        </p:style>
        <p:txBody>
          <a:bodyPr rtlCol="0" anchor="ctr"/>
          <a:lstStyle/>
          <a:p>
            <a:pPr lvl="4" indent="-1828800"/>
            <a:r>
              <a:rPr lang="en-US" dirty="0" smtClean="0">
                <a:solidFill>
                  <a:schemeClr val="tx1"/>
                </a:solidFill>
                <a:latin typeface="Arial Narrow" pitchFamily="34" charset="0"/>
                <a:cs typeface="Times New Roman" pitchFamily="18" charset="0"/>
              </a:rPr>
              <a:t>Jazmin Madrigal, Program Specialist,</a:t>
            </a:r>
          </a:p>
          <a:p>
            <a:pPr lvl="4" indent="-1828800"/>
            <a:r>
              <a:rPr lang="en-US" dirty="0" smtClean="0">
                <a:solidFill>
                  <a:schemeClr val="tx1"/>
                </a:solidFill>
                <a:latin typeface="Arial Narrow" pitchFamily="34" charset="0"/>
                <a:cs typeface="Times New Roman" pitchFamily="18" charset="0"/>
              </a:rPr>
              <a:t>Federal Programs</a:t>
            </a:r>
          </a:p>
          <a:p>
            <a:pPr lvl="4" indent="-1828800"/>
            <a:r>
              <a:rPr lang="en-US" dirty="0" smtClean="0">
                <a:solidFill>
                  <a:schemeClr val="tx1"/>
                </a:solidFill>
                <a:latin typeface="Arial Narrow" pitchFamily="34" charset="0"/>
                <a:cs typeface="Times New Roman" pitchFamily="18" charset="0"/>
              </a:rPr>
              <a:t>Phone: </a:t>
            </a:r>
            <a:r>
              <a:rPr lang="en-US" dirty="0" smtClean="0">
                <a:solidFill>
                  <a:schemeClr val="tx1"/>
                </a:solidFill>
                <a:latin typeface="Arial Narrow" pitchFamily="34" charset="0"/>
                <a:cs typeface="Times New Roman" pitchFamily="18" charset="0"/>
              </a:rPr>
              <a:t>405-522-6249</a:t>
            </a:r>
          </a:p>
          <a:p>
            <a:pPr lvl="4" indent="-1828800"/>
            <a:r>
              <a:rPr lang="en-US" dirty="0" smtClean="0">
                <a:solidFill>
                  <a:schemeClr val="tx1"/>
                </a:solidFill>
                <a:latin typeface="Arial Narrow" pitchFamily="34" charset="0"/>
                <a:cs typeface="Times New Roman" pitchFamily="18" charset="0"/>
              </a:rPr>
              <a:t>Fax: 405-521-2361</a:t>
            </a:r>
            <a:endParaRPr lang="en-US" dirty="0" smtClean="0">
              <a:solidFill>
                <a:schemeClr val="tx1"/>
              </a:solidFill>
              <a:latin typeface="Arial Narrow" pitchFamily="34" charset="0"/>
              <a:cs typeface="Times New Roman" pitchFamily="18" charset="0"/>
            </a:endParaRPr>
          </a:p>
          <a:p>
            <a:pPr lvl="4" indent="-1828800"/>
            <a:r>
              <a:rPr lang="en-US" dirty="0" smtClean="0">
                <a:solidFill>
                  <a:schemeClr val="tx1"/>
                </a:solidFill>
                <a:latin typeface="Arial Narrow" pitchFamily="34" charset="0"/>
                <a:cs typeface="Times New Roman" pitchFamily="18" charset="0"/>
              </a:rPr>
              <a:t>Email: Jazmin.Madrigal@sde.ok.gov</a:t>
            </a:r>
          </a:p>
          <a:p>
            <a:pPr lvl="4" indent="-1828800"/>
            <a:endParaRPr lang="en-US" dirty="0" smtClean="0">
              <a:solidFill>
                <a:schemeClr val="tx1"/>
              </a:solidFill>
              <a:latin typeface="Arial Narrow" pitchFamily="34" charset="0"/>
              <a:cs typeface="Times New Roman" pitchFamily="18" charset="0"/>
            </a:endParaRPr>
          </a:p>
        </p:txBody>
      </p:sp>
      <p:sp>
        <p:nvSpPr>
          <p:cNvPr id="7" name="Flowchart: Alternate Process 6"/>
          <p:cNvSpPr/>
          <p:nvPr/>
        </p:nvSpPr>
        <p:spPr>
          <a:xfrm>
            <a:off x="5029200" y="2895600"/>
            <a:ext cx="3657600" cy="1600200"/>
          </a:xfrm>
          <a:prstGeom prst="flowChartAlternateProcess">
            <a:avLst/>
          </a:prstGeom>
          <a:solidFill>
            <a:schemeClr val="accent1"/>
          </a:solidFill>
        </p:spPr>
        <p:style>
          <a:lnRef idx="3">
            <a:schemeClr val="lt1"/>
          </a:lnRef>
          <a:fillRef idx="1">
            <a:schemeClr val="accent3"/>
          </a:fillRef>
          <a:effectRef idx="1">
            <a:schemeClr val="accent3"/>
          </a:effectRef>
          <a:fontRef idx="minor">
            <a:schemeClr val="lt1"/>
          </a:fontRef>
        </p:style>
        <p:txBody>
          <a:bodyPr rtlCol="0" anchor="ctr"/>
          <a:lstStyle/>
          <a:p>
            <a:pPr lvl="4" indent="-1828800"/>
            <a:r>
              <a:rPr lang="en-US" dirty="0" smtClean="0">
                <a:solidFill>
                  <a:schemeClr val="tx1"/>
                </a:solidFill>
                <a:latin typeface="Arial Narrow" pitchFamily="34" charset="0"/>
                <a:cs typeface="Times New Roman" pitchFamily="18" charset="0"/>
              </a:rPr>
              <a:t>Melissa McGavock, Director,</a:t>
            </a:r>
          </a:p>
          <a:p>
            <a:pPr lvl="4" indent="-1828800"/>
            <a:r>
              <a:rPr lang="en-US" dirty="0" smtClean="0">
                <a:solidFill>
                  <a:schemeClr val="tx1"/>
                </a:solidFill>
                <a:latin typeface="Arial Narrow" pitchFamily="34" charset="0"/>
                <a:cs typeface="Times New Roman" pitchFamily="18" charset="0"/>
              </a:rPr>
              <a:t>Titles I-C &amp; III-A</a:t>
            </a:r>
          </a:p>
          <a:p>
            <a:pPr lvl="4" indent="-1828800"/>
            <a:r>
              <a:rPr lang="en-US" dirty="0" smtClean="0">
                <a:solidFill>
                  <a:schemeClr val="tx1"/>
                </a:solidFill>
                <a:latin typeface="Arial Narrow" pitchFamily="34" charset="0"/>
                <a:cs typeface="Times New Roman" pitchFamily="18" charset="0"/>
              </a:rPr>
              <a:t>Phone: </a:t>
            </a:r>
            <a:r>
              <a:rPr lang="en-US" dirty="0" smtClean="0">
                <a:solidFill>
                  <a:schemeClr val="tx1"/>
                </a:solidFill>
                <a:latin typeface="Arial Narrow" pitchFamily="34" charset="0"/>
                <a:cs typeface="Times New Roman" pitchFamily="18" charset="0"/>
              </a:rPr>
              <a:t>405-522-3218</a:t>
            </a:r>
          </a:p>
          <a:p>
            <a:pPr lvl="4" indent="-1828800"/>
            <a:r>
              <a:rPr lang="en-US" dirty="0">
                <a:solidFill>
                  <a:schemeClr val="tx1"/>
                </a:solidFill>
                <a:latin typeface="Arial Narrow" pitchFamily="34" charset="0"/>
                <a:cs typeface="Times New Roman" pitchFamily="18" charset="0"/>
              </a:rPr>
              <a:t>Fax: </a:t>
            </a:r>
            <a:r>
              <a:rPr lang="en-US" dirty="0" smtClean="0">
                <a:solidFill>
                  <a:schemeClr val="tx1"/>
                </a:solidFill>
                <a:latin typeface="Arial Narrow" pitchFamily="34" charset="0"/>
                <a:cs typeface="Times New Roman" pitchFamily="18" charset="0"/>
              </a:rPr>
              <a:t>405-521-2361</a:t>
            </a:r>
            <a:endParaRPr lang="en-US" dirty="0" smtClean="0">
              <a:solidFill>
                <a:schemeClr val="tx1"/>
              </a:solidFill>
              <a:latin typeface="Arial Narrow" pitchFamily="34" charset="0"/>
              <a:cs typeface="Times New Roman" pitchFamily="18" charset="0"/>
            </a:endParaRPr>
          </a:p>
          <a:p>
            <a:pPr lvl="4" indent="-1828800"/>
            <a:r>
              <a:rPr lang="en-US" dirty="0" smtClean="0">
                <a:solidFill>
                  <a:schemeClr val="tx1"/>
                </a:solidFill>
                <a:latin typeface="Arial Narrow" pitchFamily="34" charset="0"/>
                <a:cs typeface="Times New Roman" pitchFamily="18" charset="0"/>
              </a:rPr>
              <a:t>Email: Melissa.McGavock@sde.ok.gov</a:t>
            </a:r>
          </a:p>
          <a:p>
            <a:pPr lvl="4" indent="-1828800"/>
            <a:endParaRPr lang="en-US" dirty="0" smtClean="0">
              <a:solidFill>
                <a:schemeClr val="tx1"/>
              </a:solidFill>
              <a:latin typeface="Arial Narrow"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Title III-A </a:t>
            </a:r>
            <a:r>
              <a:rPr lang="en-US" dirty="0" err="1" smtClean="0"/>
              <a:t>Subgranting</a:t>
            </a:r>
            <a:r>
              <a:rPr lang="en-US" dirty="0" smtClean="0"/>
              <a:t> Procedures</a:t>
            </a:r>
            <a:endParaRPr lang="en-US" dirty="0"/>
          </a:p>
        </p:txBody>
      </p:sp>
      <p:sp>
        <p:nvSpPr>
          <p:cNvPr id="2" name="Text Placeholder 1"/>
          <p:cNvSpPr>
            <a:spLocks noGrp="1"/>
          </p:cNvSpPr>
          <p:nvPr>
            <p:ph type="body" idx="1"/>
          </p:nvPr>
        </p:nvSpPr>
        <p:spPr/>
        <p:style>
          <a:lnRef idx="2">
            <a:schemeClr val="dk1"/>
          </a:lnRef>
          <a:fillRef idx="1">
            <a:schemeClr val="lt1"/>
          </a:fillRef>
          <a:effectRef idx="0">
            <a:schemeClr val="dk1"/>
          </a:effectRef>
          <a:fontRef idx="minor">
            <a:schemeClr val="dk1"/>
          </a:fontRef>
        </p:style>
        <p:txBody>
          <a:bodyPr/>
          <a:lstStyle/>
          <a:p>
            <a:r>
              <a:rPr lang="en-US" dirty="0" smtClean="0">
                <a:solidFill>
                  <a:schemeClr val="accent1"/>
                </a:solidFill>
              </a:rPr>
              <a:t>Limited English Proficient (LEP)</a:t>
            </a:r>
          </a:p>
          <a:p>
            <a:r>
              <a:rPr lang="en-US" dirty="0" smtClean="0">
                <a:solidFill>
                  <a:schemeClr val="accent1"/>
                </a:solidFill>
              </a:rPr>
              <a:t>Immigrant children and youth</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0"/>
            <a:ext cx="7467600" cy="4873752"/>
          </a:xfrm>
        </p:spPr>
        <p:txBody>
          <a:bodyPr>
            <a:normAutofit/>
          </a:bodyPr>
          <a:lstStyle/>
          <a:p>
            <a:r>
              <a:rPr lang="en-US" sz="2000" dirty="0"/>
              <a:t>Any LEA that enrolled one or more English language learners during the previous school </a:t>
            </a:r>
            <a:r>
              <a:rPr lang="en-US" sz="2000" dirty="0" smtClean="0"/>
              <a:t>year (13-14) </a:t>
            </a:r>
            <a:r>
              <a:rPr lang="en-US" sz="2000" dirty="0"/>
              <a:t>qualifies for an LEP </a:t>
            </a:r>
            <a:r>
              <a:rPr lang="en-US" sz="2000" dirty="0" err="1"/>
              <a:t>subgrant</a:t>
            </a:r>
            <a:r>
              <a:rPr lang="en-US" sz="2000" dirty="0"/>
              <a:t>. </a:t>
            </a:r>
            <a:endParaRPr lang="en-US" sz="2000" dirty="0" smtClean="0"/>
          </a:p>
          <a:p>
            <a:pPr marL="0" indent="0">
              <a:buNone/>
            </a:pPr>
            <a:endParaRPr lang="en-US" sz="2000" dirty="0" smtClean="0"/>
          </a:p>
          <a:p>
            <a:r>
              <a:rPr lang="en-US" sz="2000" dirty="0" smtClean="0"/>
              <a:t>Under </a:t>
            </a:r>
            <a:r>
              <a:rPr lang="en-US" sz="2000" dirty="0"/>
              <a:t>Title III, Part A (Section 3114 [b]), </a:t>
            </a:r>
            <a:r>
              <a:rPr lang="en-US" sz="2000" dirty="0" err="1"/>
              <a:t>subgrants</a:t>
            </a:r>
            <a:r>
              <a:rPr lang="en-US" sz="2000" dirty="0"/>
              <a:t> less than $10,000 may not be made to individual districts. However, individual districts may join together to form a consortium in order to achieve the Title III, Part A Limited English Proficient (LEP) minimum $10,000 grant award. </a:t>
            </a:r>
            <a:endParaRPr lang="en-US" sz="2000" dirty="0" smtClean="0"/>
          </a:p>
          <a:p>
            <a:pPr marL="0" indent="0">
              <a:buNone/>
            </a:pPr>
            <a:endParaRPr lang="en-US" sz="2000" dirty="0"/>
          </a:p>
          <a:p>
            <a:r>
              <a:rPr lang="en-US" sz="2000" dirty="0"/>
              <a:t>The </a:t>
            </a:r>
            <a:r>
              <a:rPr lang="en-US" sz="2000" b="1" dirty="0"/>
              <a:t>minimum number of students </a:t>
            </a:r>
            <a:r>
              <a:rPr lang="en-US" sz="2000" dirty="0"/>
              <a:t>needed to meet the $10,000 benchmark is </a:t>
            </a:r>
            <a:r>
              <a:rPr lang="en-US" sz="2000" i="1" dirty="0"/>
              <a:t>approximately</a:t>
            </a:r>
            <a:r>
              <a:rPr lang="en-US" sz="2000" dirty="0"/>
              <a:t> 110 (number of LEP students multiplied by per student amount). </a:t>
            </a:r>
            <a:endParaRPr lang="en-US" sz="2000" dirty="0" smtClean="0"/>
          </a:p>
          <a:p>
            <a:pPr>
              <a:buFont typeface="Arial" panose="020B0604020202020204" pitchFamily="34" charset="0"/>
              <a:buChar char="•"/>
            </a:pPr>
            <a:r>
              <a:rPr lang="en-US" sz="2000" i="1" dirty="0"/>
              <a:t>[Sections </a:t>
            </a:r>
            <a:r>
              <a:rPr lang="en-US" sz="2000" i="1" dirty="0" smtClean="0"/>
              <a:t>3114 and 3115 of </a:t>
            </a:r>
            <a:r>
              <a:rPr lang="en-US" sz="2000" i="1" dirty="0"/>
              <a:t>ESEA]</a:t>
            </a:r>
            <a:endParaRPr lang="en-US" sz="2000" dirty="0"/>
          </a:p>
          <a:p>
            <a:endParaRPr lang="en-US" sz="2000" dirty="0"/>
          </a:p>
        </p:txBody>
      </p:sp>
      <p:sp>
        <p:nvSpPr>
          <p:cNvPr id="5" name="Rectangle 4"/>
          <p:cNvSpPr/>
          <p:nvPr/>
        </p:nvSpPr>
        <p:spPr>
          <a:xfrm>
            <a:off x="857250" y="219075"/>
            <a:ext cx="7162800" cy="1077218"/>
          </a:xfrm>
          <a:prstGeom prst="rect">
            <a:avLst/>
          </a:prstGeom>
        </p:spPr>
        <p:txBody>
          <a:bodyPr wrap="square">
            <a:spAutoFit/>
          </a:bodyPr>
          <a:lstStyle/>
          <a:p>
            <a:r>
              <a:rPr lang="en-US" sz="3200" cap="small" dirty="0">
                <a:solidFill>
                  <a:schemeClr val="tx2"/>
                </a:solidFill>
                <a:latin typeface="+mj-lt"/>
                <a:ea typeface="+mj-ea"/>
                <a:cs typeface="Times New Roman" pitchFamily="18" charset="0"/>
              </a:rPr>
              <a:t>State </a:t>
            </a:r>
            <a:r>
              <a:rPr lang="en-US" sz="3200" cap="small" dirty="0" err="1">
                <a:solidFill>
                  <a:schemeClr val="tx2"/>
                </a:solidFill>
                <a:latin typeface="+mj-lt"/>
                <a:ea typeface="+mj-ea"/>
                <a:cs typeface="Times New Roman" pitchFamily="18" charset="0"/>
              </a:rPr>
              <a:t>Subgranting</a:t>
            </a:r>
            <a:r>
              <a:rPr lang="en-US" sz="3200" cap="small" dirty="0">
                <a:solidFill>
                  <a:schemeClr val="tx2"/>
                </a:solidFill>
                <a:latin typeface="+mj-lt"/>
                <a:ea typeface="+mj-ea"/>
                <a:cs typeface="Times New Roman" pitchFamily="18" charset="0"/>
              </a:rPr>
              <a:t> Procedures:  </a:t>
            </a:r>
            <a:br>
              <a:rPr lang="en-US" sz="3200" cap="small" dirty="0">
                <a:solidFill>
                  <a:schemeClr val="tx2"/>
                </a:solidFill>
                <a:latin typeface="+mj-lt"/>
                <a:ea typeface="+mj-ea"/>
                <a:cs typeface="Times New Roman" pitchFamily="18" charset="0"/>
              </a:rPr>
            </a:br>
            <a:r>
              <a:rPr lang="en-US" sz="3200" cap="small" dirty="0">
                <a:solidFill>
                  <a:schemeClr val="tx2"/>
                </a:solidFill>
                <a:latin typeface="+mj-lt"/>
                <a:ea typeface="+mj-ea"/>
                <a:cs typeface="Times New Roman" pitchFamily="18" charset="0"/>
              </a:rPr>
              <a:t>Immigrant Children and Youth</a:t>
            </a:r>
          </a:p>
        </p:txBody>
      </p:sp>
    </p:spTree>
    <p:extLst>
      <p:ext uri="{BB962C8B-B14F-4D97-AF65-F5344CB8AC3E}">
        <p14:creationId xmlns:p14="http://schemas.microsoft.com/office/powerpoint/2010/main" val="1399112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7467600" cy="4873752"/>
          </a:xfrm>
        </p:spPr>
        <p:txBody>
          <a:bodyPr/>
          <a:lstStyle/>
          <a:p>
            <a:pPr algn="just">
              <a:buFont typeface="Arial" pitchFamily="34" charset="0"/>
              <a:buChar char="•"/>
            </a:pPr>
            <a:r>
              <a:rPr lang="en-US" dirty="0"/>
              <a:t>Districts must meet the requirements for identification and eligibility (annual LEP Survey), must develop a Language Instruction Program Delivery Plan (LIPDP), and must comply with evaluation and reporting requirements</a:t>
            </a:r>
          </a:p>
          <a:p>
            <a:pPr algn="just">
              <a:buFont typeface="Arial" pitchFamily="34" charset="0"/>
              <a:buChar char="•"/>
            </a:pPr>
            <a:endParaRPr lang="en-US" i="1" dirty="0" smtClean="0"/>
          </a:p>
          <a:p>
            <a:pPr>
              <a:buFont typeface="Arial" panose="020B0604020202020204" pitchFamily="34" charset="0"/>
              <a:buChar char="•"/>
            </a:pPr>
            <a:r>
              <a:rPr lang="en-US" i="1" dirty="0" smtClean="0"/>
              <a:t>[Sections</a:t>
            </a:r>
            <a:r>
              <a:rPr lang="en-US" dirty="0" smtClean="0"/>
              <a:t> </a:t>
            </a:r>
            <a:r>
              <a:rPr lang="en-US" i="1" dirty="0"/>
              <a:t>3116, 3121, and 3123 </a:t>
            </a:r>
            <a:r>
              <a:rPr lang="en-US" dirty="0"/>
              <a:t>of </a:t>
            </a:r>
            <a:r>
              <a:rPr lang="en-US" i="1" dirty="0" smtClean="0"/>
              <a:t>ESEA]</a:t>
            </a:r>
            <a:endParaRPr lang="en-US" i="1" dirty="0"/>
          </a:p>
          <a:p>
            <a:pPr marL="0" indent="0">
              <a:buNone/>
            </a:pPr>
            <a:endParaRPr lang="en-US" dirty="0"/>
          </a:p>
        </p:txBody>
      </p:sp>
      <p:sp>
        <p:nvSpPr>
          <p:cNvPr id="4" name="Rectangle 3"/>
          <p:cNvSpPr/>
          <p:nvPr/>
        </p:nvSpPr>
        <p:spPr>
          <a:xfrm>
            <a:off x="828675" y="533400"/>
            <a:ext cx="6781800" cy="1077218"/>
          </a:xfrm>
          <a:prstGeom prst="rect">
            <a:avLst/>
          </a:prstGeom>
        </p:spPr>
        <p:txBody>
          <a:bodyPr wrap="square">
            <a:spAutoFit/>
          </a:bodyPr>
          <a:lstStyle/>
          <a:p>
            <a:r>
              <a:rPr lang="en-US" sz="3200" cap="small" dirty="0">
                <a:solidFill>
                  <a:schemeClr val="tx2"/>
                </a:solidFill>
                <a:latin typeface="+mj-lt"/>
                <a:ea typeface="+mj-ea"/>
                <a:cs typeface="Times New Roman" pitchFamily="18" charset="0"/>
              </a:rPr>
              <a:t>State </a:t>
            </a:r>
            <a:r>
              <a:rPr lang="en-US" sz="3200" cap="small" dirty="0" err="1">
                <a:solidFill>
                  <a:schemeClr val="tx2"/>
                </a:solidFill>
                <a:latin typeface="+mj-lt"/>
                <a:ea typeface="+mj-ea"/>
                <a:cs typeface="Times New Roman" pitchFamily="18" charset="0"/>
              </a:rPr>
              <a:t>Subgranting</a:t>
            </a:r>
            <a:r>
              <a:rPr lang="en-US" sz="3200" cap="small" dirty="0">
                <a:solidFill>
                  <a:schemeClr val="tx2"/>
                </a:solidFill>
                <a:latin typeface="+mj-lt"/>
                <a:ea typeface="+mj-ea"/>
                <a:cs typeface="Times New Roman" pitchFamily="18" charset="0"/>
              </a:rPr>
              <a:t> Procedures:  </a:t>
            </a:r>
            <a:br>
              <a:rPr lang="en-US" sz="3200" cap="small" dirty="0">
                <a:solidFill>
                  <a:schemeClr val="tx2"/>
                </a:solidFill>
                <a:latin typeface="+mj-lt"/>
                <a:ea typeface="+mj-ea"/>
                <a:cs typeface="Times New Roman" pitchFamily="18" charset="0"/>
              </a:rPr>
            </a:br>
            <a:r>
              <a:rPr lang="en-US" sz="3200" cap="small" dirty="0">
                <a:solidFill>
                  <a:schemeClr val="tx2"/>
                </a:solidFill>
                <a:latin typeface="+mj-lt"/>
                <a:ea typeface="+mj-ea"/>
                <a:cs typeface="Times New Roman" pitchFamily="18" charset="0"/>
              </a:rPr>
              <a:t>Immigrant Children and Youth</a:t>
            </a:r>
          </a:p>
        </p:txBody>
      </p:sp>
    </p:spTree>
    <p:extLst>
      <p:ext uri="{BB962C8B-B14F-4D97-AF65-F5344CB8AC3E}">
        <p14:creationId xmlns:p14="http://schemas.microsoft.com/office/powerpoint/2010/main" val="1621830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chor="ctr">
            <a:normAutofit fontScale="90000"/>
          </a:bodyPr>
          <a:lstStyle/>
          <a:p>
            <a:r>
              <a:rPr lang="en-US" sz="3600" dirty="0" smtClean="0">
                <a:cs typeface="Times New Roman" pitchFamily="18" charset="0"/>
              </a:rPr>
              <a:t>State </a:t>
            </a:r>
            <a:r>
              <a:rPr lang="en-US" sz="3600" dirty="0" err="1" smtClean="0">
                <a:cs typeface="Times New Roman" pitchFamily="18" charset="0"/>
              </a:rPr>
              <a:t>Subgranting</a:t>
            </a:r>
            <a:r>
              <a:rPr lang="en-US" sz="3600" dirty="0" smtClean="0">
                <a:cs typeface="Times New Roman" pitchFamily="18" charset="0"/>
              </a:rPr>
              <a:t> Procedures:  </a:t>
            </a:r>
            <a:br>
              <a:rPr lang="en-US" sz="3600" dirty="0" smtClean="0">
                <a:cs typeface="Times New Roman" pitchFamily="18" charset="0"/>
              </a:rPr>
            </a:br>
            <a:r>
              <a:rPr lang="en-US" sz="3600" dirty="0" smtClean="0">
                <a:cs typeface="Times New Roman" pitchFamily="18" charset="0"/>
              </a:rPr>
              <a:t>Immigrant Children and Youth</a:t>
            </a:r>
            <a:endParaRPr lang="en-US" sz="3600" dirty="0">
              <a:cs typeface="Times New Roman" pitchFamily="18" charset="0"/>
            </a:endParaRPr>
          </a:p>
        </p:txBody>
      </p:sp>
      <p:sp>
        <p:nvSpPr>
          <p:cNvPr id="3" name="Content Placeholder 2"/>
          <p:cNvSpPr>
            <a:spLocks noGrp="1"/>
          </p:cNvSpPr>
          <p:nvPr>
            <p:ph sz="quarter" idx="1"/>
          </p:nvPr>
        </p:nvSpPr>
        <p:spPr>
          <a:xfrm>
            <a:off x="301752" y="1527048"/>
            <a:ext cx="8385048" cy="4572000"/>
          </a:xfrm>
        </p:spPr>
        <p:txBody>
          <a:bodyPr>
            <a:normAutofit/>
          </a:bodyPr>
          <a:lstStyle/>
          <a:p>
            <a:pPr algn="just">
              <a:buFont typeface="Wingdings" panose="05000000000000000000" pitchFamily="2" charset="2"/>
              <a:buChar char="§"/>
            </a:pPr>
            <a:r>
              <a:rPr lang="en-US" sz="2800" dirty="0" smtClean="0">
                <a:cs typeface="Times New Roman" pitchFamily="18" charset="0"/>
              </a:rPr>
              <a:t>Districts with a “significant increase” of the total immigrant population and at least 20 immigrant students are eligible for an Immigrant grant.</a:t>
            </a:r>
          </a:p>
          <a:p>
            <a:pPr marL="0" indent="0" algn="just">
              <a:buNone/>
            </a:pPr>
            <a:endParaRPr lang="en-US" sz="2800" dirty="0" smtClean="0">
              <a:cs typeface="Times New Roman" pitchFamily="18" charset="0"/>
            </a:endParaRPr>
          </a:p>
          <a:p>
            <a:pPr lvl="1" algn="just"/>
            <a:r>
              <a:rPr lang="en-US" sz="2500" dirty="0" smtClean="0">
                <a:cs typeface="Times New Roman" pitchFamily="18" charset="0"/>
              </a:rPr>
              <a:t>A “significant increase” is based upon a minimum 2% increase of the average of a district’s total immigrant population over the previous two academic years (12-13 &amp; 13-14).</a:t>
            </a:r>
          </a:p>
          <a:p>
            <a:pPr algn="just">
              <a:buNone/>
            </a:pPr>
            <a:endParaRPr lang="en-US" sz="2800" dirty="0" smtClean="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835152"/>
          </a:xfrm>
        </p:spPr>
        <p:txBody>
          <a:bodyPr>
            <a:normAutofit fontScale="90000"/>
          </a:bodyPr>
          <a:lstStyle/>
          <a:p>
            <a:r>
              <a:rPr lang="en-US" dirty="0" smtClean="0"/>
              <a:t>State </a:t>
            </a:r>
            <a:r>
              <a:rPr lang="en-US" dirty="0" err="1" smtClean="0"/>
              <a:t>Subgranting</a:t>
            </a:r>
            <a:r>
              <a:rPr lang="en-US" dirty="0" smtClean="0"/>
              <a:t> Procedures:</a:t>
            </a:r>
            <a:br>
              <a:rPr lang="en-US" dirty="0" smtClean="0"/>
            </a:br>
            <a:r>
              <a:rPr lang="en-US" dirty="0" smtClean="0"/>
              <a:t>Immigrant Children and Youth</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58615759"/>
              </p:ext>
            </p:extLst>
          </p:nvPr>
        </p:nvGraphicFramePr>
        <p:xfrm>
          <a:off x="152400" y="1066800"/>
          <a:ext cx="8839201" cy="5715000"/>
        </p:xfrm>
        <a:graphic>
          <a:graphicData uri="http://schemas.openxmlformats.org/drawingml/2006/table">
            <a:tbl>
              <a:tblPr firstRow="1" bandRow="1">
                <a:tableStyleId>{5C22544A-7EE6-4342-B048-85BDC9FD1C3A}</a:tableStyleId>
              </a:tblPr>
              <a:tblGrid>
                <a:gridCol w="990601"/>
                <a:gridCol w="2735163"/>
                <a:gridCol w="5113437"/>
              </a:tblGrid>
              <a:tr h="399229">
                <a:tc>
                  <a:txBody>
                    <a:bodyPr/>
                    <a:lstStyle/>
                    <a:p>
                      <a:r>
                        <a:rPr lang="en-US" b="0" dirty="0" smtClean="0">
                          <a:latin typeface="Arial Narrow" pitchFamily="34" charset="0"/>
                        </a:rPr>
                        <a:t>Number</a:t>
                      </a:r>
                      <a:endParaRPr lang="en-US" b="0" dirty="0">
                        <a:latin typeface="Arial Narrow" pitchFamily="34" charset="0"/>
                      </a:endParaRPr>
                    </a:p>
                  </a:txBody>
                  <a:tcPr/>
                </a:tc>
                <a:tc>
                  <a:txBody>
                    <a:bodyPr/>
                    <a:lstStyle/>
                    <a:p>
                      <a:r>
                        <a:rPr lang="en-US" b="0" dirty="0" smtClean="0">
                          <a:latin typeface="Arial Narrow" pitchFamily="34" charset="0"/>
                        </a:rPr>
                        <a:t>Key Term</a:t>
                      </a:r>
                      <a:endParaRPr lang="en-US" b="0" dirty="0">
                        <a:latin typeface="Arial Narrow" pitchFamily="34" charset="0"/>
                      </a:endParaRPr>
                    </a:p>
                  </a:txBody>
                  <a:tcPr/>
                </a:tc>
                <a:tc>
                  <a:txBody>
                    <a:bodyPr/>
                    <a:lstStyle/>
                    <a:p>
                      <a:r>
                        <a:rPr lang="en-US" b="0" dirty="0" smtClean="0">
                          <a:latin typeface="Arial Narrow" pitchFamily="34" charset="0"/>
                        </a:rPr>
                        <a:t>Definition</a:t>
                      </a:r>
                      <a:endParaRPr lang="en-US" b="0" dirty="0">
                        <a:latin typeface="Arial Narrow" pitchFamily="34" charset="0"/>
                      </a:endParaRPr>
                    </a:p>
                  </a:txBody>
                  <a:tcPr/>
                </a:tc>
              </a:tr>
              <a:tr h="1870364">
                <a:tc>
                  <a:txBody>
                    <a:bodyPr/>
                    <a:lstStyle/>
                    <a:p>
                      <a:r>
                        <a:rPr lang="en-US" b="0" dirty="0" smtClean="0">
                          <a:latin typeface="Arial Narrow" pitchFamily="34" charset="0"/>
                        </a:rPr>
                        <a:t>1</a:t>
                      </a:r>
                      <a:endParaRPr lang="en-US" b="0" dirty="0">
                        <a:latin typeface="Arial Narrow" pitchFamily="34" charset="0"/>
                      </a:endParaRPr>
                    </a:p>
                  </a:txBody>
                  <a:tcPr/>
                </a:tc>
                <a:tc>
                  <a:txBody>
                    <a:bodyPr/>
                    <a:lstStyle/>
                    <a:p>
                      <a:r>
                        <a:rPr lang="en-US" b="0" dirty="0" smtClean="0">
                          <a:latin typeface="Arial Narrow" pitchFamily="34" charset="0"/>
                        </a:rPr>
                        <a:t>Immigrant Children and Youth</a:t>
                      </a:r>
                      <a:endParaRPr lang="en-US" b="0" dirty="0">
                        <a:latin typeface="Arial Narrow" pitchFamily="34" charset="0"/>
                      </a:endParaRPr>
                    </a:p>
                  </a:txBody>
                  <a:tcPr/>
                </a:tc>
                <a:tc>
                  <a:txBody>
                    <a:bodyPr/>
                    <a:lstStyle/>
                    <a:p>
                      <a:r>
                        <a:rPr lang="en-US" b="0" dirty="0" smtClean="0">
                          <a:latin typeface="Arial Narrow" pitchFamily="34" charset="0"/>
                        </a:rPr>
                        <a:t>The term immigrant means individuals who:</a:t>
                      </a:r>
                    </a:p>
                    <a:p>
                      <a:pPr marL="342900" indent="-342900">
                        <a:buAutoNum type="alphaLcParenBoth"/>
                      </a:pPr>
                      <a:r>
                        <a:rPr lang="en-US" b="0" baseline="0" dirty="0" smtClean="0">
                          <a:latin typeface="Arial Narrow" pitchFamily="34" charset="0"/>
                        </a:rPr>
                        <a:t>are aged 3 through 21;</a:t>
                      </a:r>
                    </a:p>
                    <a:p>
                      <a:pPr marL="342900" indent="-342900">
                        <a:buAutoNum type="alphaLcParenBoth"/>
                      </a:pPr>
                      <a:r>
                        <a:rPr lang="en-US" b="0" baseline="0" dirty="0" smtClean="0">
                          <a:latin typeface="Arial Narrow" pitchFamily="34" charset="0"/>
                        </a:rPr>
                        <a:t>were not born in any State</a:t>
                      </a:r>
                      <a:r>
                        <a:rPr lang="en-US" b="0" baseline="0" dirty="0" smtClean="0">
                          <a:solidFill>
                            <a:schemeClr val="tx1"/>
                          </a:solidFill>
                          <a:latin typeface="Arial Narrow" pitchFamily="34" charset="0"/>
                        </a:rPr>
                        <a:t>²</a:t>
                      </a:r>
                      <a:r>
                        <a:rPr lang="en-US" b="0" baseline="0" dirty="0" smtClean="0">
                          <a:latin typeface="Arial Narrow" pitchFamily="34" charset="0"/>
                        </a:rPr>
                        <a:t>; and</a:t>
                      </a:r>
                    </a:p>
                    <a:p>
                      <a:pPr marL="342900" indent="-342900">
                        <a:buAutoNum type="alphaLcParenBoth"/>
                      </a:pPr>
                      <a:r>
                        <a:rPr lang="en-US" b="0" baseline="0" dirty="0" smtClean="0">
                          <a:latin typeface="Arial Narrow" pitchFamily="34" charset="0"/>
                        </a:rPr>
                        <a:t>have not been attending one or more schools in any one or more States for more than 3 full academic years³.</a:t>
                      </a:r>
                      <a:endParaRPr lang="en-US" b="0" dirty="0">
                        <a:latin typeface="Arial Narrow" pitchFamily="34" charset="0"/>
                      </a:endParaRPr>
                    </a:p>
                  </a:txBody>
                  <a:tcPr/>
                </a:tc>
              </a:tr>
              <a:tr h="1870364">
                <a:tc>
                  <a:txBody>
                    <a:bodyPr/>
                    <a:lstStyle/>
                    <a:p>
                      <a:r>
                        <a:rPr lang="en-US" b="0" dirty="0" smtClean="0">
                          <a:latin typeface="Arial Narrow" pitchFamily="34" charset="0"/>
                        </a:rPr>
                        <a:t>2</a:t>
                      </a:r>
                      <a:endParaRPr lang="en-US" b="0" dirty="0">
                        <a:latin typeface="Arial Narrow" pitchFamily="34" charset="0"/>
                      </a:endParaRPr>
                    </a:p>
                  </a:txBody>
                  <a:tcPr/>
                </a:tc>
                <a:tc>
                  <a:txBody>
                    <a:bodyPr/>
                    <a:lstStyle/>
                    <a:p>
                      <a:r>
                        <a:rPr lang="en-US" b="0" dirty="0" smtClean="0">
                          <a:latin typeface="Arial Narrow" pitchFamily="34" charset="0"/>
                        </a:rPr>
                        <a:t>State</a:t>
                      </a:r>
                      <a:endParaRPr lang="en-US" b="0" dirty="0">
                        <a:latin typeface="Arial Narrow" pitchFamily="34" charset="0"/>
                      </a:endParaRPr>
                    </a:p>
                  </a:txBody>
                  <a:tcPr/>
                </a:tc>
                <a:tc>
                  <a:txBody>
                    <a:bodyPr/>
                    <a:lstStyle/>
                    <a:p>
                      <a:r>
                        <a:rPr lang="en-US" b="0" dirty="0" smtClean="0">
                          <a:latin typeface="Arial Narrow" pitchFamily="34" charset="0"/>
                        </a:rPr>
                        <a:t>This includes each of the 50 States, the District of Columbia, and Puerto Rico.  This definition is for Title III-A purposes only and is unlike the definition</a:t>
                      </a:r>
                      <a:r>
                        <a:rPr lang="en-US" b="0" baseline="0" dirty="0" smtClean="0">
                          <a:latin typeface="Arial Narrow" pitchFamily="34" charset="0"/>
                        </a:rPr>
                        <a:t> of “State” in Section 9101 of the Elementary and Secondary Education Act (ESEA), which applies generally to ESEA programs.  Section 9101 does not include the outlying areas.</a:t>
                      </a:r>
                      <a:endParaRPr lang="en-US" b="0" dirty="0">
                        <a:latin typeface="Arial Narrow" pitchFamily="34" charset="0"/>
                      </a:endParaRPr>
                    </a:p>
                  </a:txBody>
                  <a:tcPr/>
                </a:tc>
              </a:tr>
              <a:tr h="1575043">
                <a:tc>
                  <a:txBody>
                    <a:bodyPr/>
                    <a:lstStyle/>
                    <a:p>
                      <a:r>
                        <a:rPr lang="en-US" b="0" dirty="0" smtClean="0">
                          <a:latin typeface="Arial Narrow" pitchFamily="34" charset="0"/>
                        </a:rPr>
                        <a:t>3</a:t>
                      </a:r>
                      <a:endParaRPr lang="en-US" b="0" dirty="0">
                        <a:latin typeface="Arial Narrow" pitchFamily="34" charset="0"/>
                      </a:endParaRPr>
                    </a:p>
                  </a:txBody>
                  <a:tcPr/>
                </a:tc>
                <a:tc>
                  <a:txBody>
                    <a:bodyPr/>
                    <a:lstStyle/>
                    <a:p>
                      <a:r>
                        <a:rPr lang="en-US" b="0" dirty="0" smtClean="0">
                          <a:latin typeface="Arial Narrow" pitchFamily="34" charset="0"/>
                        </a:rPr>
                        <a:t>Full Academic Year</a:t>
                      </a:r>
                      <a:endParaRPr lang="en-US" b="0" dirty="0">
                        <a:latin typeface="Arial Narrow" pitchFamily="34" charset="0"/>
                      </a:endParaRPr>
                    </a:p>
                  </a:txBody>
                  <a:tcPr/>
                </a:tc>
                <a:tc>
                  <a:txBody>
                    <a:bodyPr/>
                    <a:lstStyle/>
                    <a:p>
                      <a:r>
                        <a:rPr lang="en-US" b="0" dirty="0" smtClean="0">
                          <a:latin typeface="Arial Narrow" pitchFamily="34" charset="0"/>
                        </a:rPr>
                        <a:t>The Title I definition</a:t>
                      </a:r>
                      <a:r>
                        <a:rPr lang="en-US" b="0" baseline="0" dirty="0" smtClean="0">
                          <a:latin typeface="Arial Narrow" pitchFamily="34" charset="0"/>
                        </a:rPr>
                        <a:t> of Full Academic Year (FAY) does not apply to Title III.</a:t>
                      </a:r>
                    </a:p>
                    <a:p>
                      <a:r>
                        <a:rPr lang="en-US" b="0" baseline="0" dirty="0" smtClean="0">
                          <a:latin typeface="Arial Narrow" pitchFamily="34" charset="0"/>
                        </a:rPr>
                        <a:t>Note:  Academic years are cumulative and do not start over each time a student re-enrolls in a school in the United States.</a:t>
                      </a:r>
                      <a:endParaRPr lang="en-US" b="0" dirty="0">
                        <a:latin typeface="Arial Narrow" pitchFamily="34" charset="0"/>
                      </a:endParaRPr>
                    </a:p>
                  </a:txBody>
                  <a:tcPr/>
                </a:tc>
              </a:tr>
            </a:tbl>
          </a:graphicData>
        </a:graphic>
      </p:graphicFrame>
    </p:spTree>
    <p:extLst>
      <p:ext uri="{BB962C8B-B14F-4D97-AF65-F5344CB8AC3E}">
        <p14:creationId xmlns:p14="http://schemas.microsoft.com/office/powerpoint/2010/main" val="2672674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cs typeface="Times New Roman" pitchFamily="18" charset="0"/>
              </a:rPr>
              <a:t>Title III-A Applications in the Grants Management System (</a:t>
            </a:r>
            <a:r>
              <a:rPr lang="en-US" sz="3200">
                <a:cs typeface="Times New Roman" pitchFamily="18" charset="0"/>
              </a:rPr>
              <a:t>GMS</a:t>
            </a:r>
            <a:r>
              <a:rPr lang="en-US" sz="3200" smtClean="0">
                <a:cs typeface="Times New Roman" pitchFamily="18" charset="0"/>
              </a:rPr>
              <a:t>)</a:t>
            </a:r>
            <a:br>
              <a:rPr lang="en-US" sz="3200" smtClean="0">
                <a:cs typeface="Times New Roman" pitchFamily="18" charset="0"/>
              </a:rPr>
            </a:br>
            <a:endParaRPr lang="en-US" dirty="0"/>
          </a:p>
        </p:txBody>
      </p:sp>
    </p:spTree>
    <p:extLst>
      <p:ext uri="{BB962C8B-B14F-4D97-AF65-F5344CB8AC3E}">
        <p14:creationId xmlns:p14="http://schemas.microsoft.com/office/powerpoint/2010/main" val="411919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1143000"/>
          </a:xfrm>
        </p:spPr>
        <p:txBody>
          <a:bodyPr anchor="ctr">
            <a:normAutofit/>
          </a:bodyPr>
          <a:lstStyle/>
          <a:p>
            <a:endParaRPr lang="en-US" sz="3600" dirty="0">
              <a:cs typeface="Times New Roman" pitchFamily="18" charset="0"/>
            </a:endParaRPr>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 y="0"/>
            <a:ext cx="915924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9938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6254</TotalTime>
  <Words>1276</Words>
  <Application>Microsoft Office PowerPoint</Application>
  <PresentationFormat>On-screen Show (4:3)</PresentationFormat>
  <Paragraphs>129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Office of Federal Programs </vt:lpstr>
      <vt:lpstr>Agenda</vt:lpstr>
      <vt:lpstr>Title III-A Subgranting Procedures</vt:lpstr>
      <vt:lpstr>PowerPoint Presentation</vt:lpstr>
      <vt:lpstr>PowerPoint Presentation</vt:lpstr>
      <vt:lpstr>State Subgranting Procedures:   Immigrant Children and Youth</vt:lpstr>
      <vt:lpstr>State Subgranting Procedures: Immigrant Children and Youth</vt:lpstr>
      <vt:lpstr>Title III-A Applications in the Grants Management System (GMS) </vt:lpstr>
      <vt:lpstr>PowerPoint Presentation</vt:lpstr>
      <vt:lpstr>Allowable Expenditures:  Title III-A</vt:lpstr>
      <vt:lpstr>General Guidance for Services/Expenditures</vt:lpstr>
      <vt:lpstr>General Guidance for Services/Expenditures</vt:lpstr>
      <vt:lpstr>Supplement, not Supplant:  Title III-A</vt:lpstr>
      <vt:lpstr>Examples of Allowable Expenditures:  LEP</vt:lpstr>
      <vt:lpstr>PowerPoint Presentation</vt:lpstr>
      <vt:lpstr>Examples of Allowable Expenditures:  LEP</vt:lpstr>
      <vt:lpstr>Examples of Allowable Expenditures:  Immigrant</vt:lpstr>
      <vt:lpstr>Examples of Allowable Expenditures:  Immigrant</vt:lpstr>
      <vt:lpstr>Claim reimbursement procedures:  Title III-A</vt:lpstr>
      <vt:lpstr>Claim reimbursement procedures:</vt:lpstr>
      <vt:lpstr>Time and Effort Documentation</vt:lpstr>
      <vt:lpstr>Annual Reports and Due Dates</vt:lpstr>
      <vt:lpstr>Annual Reports and Due Dates</vt:lpstr>
      <vt:lpstr>Annual Reports and Due Dates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Migrant Education Program Video Conference</dc:title>
  <dc:creator>Rex.Wall</dc:creator>
  <cp:lastModifiedBy>Jazmin Madrigal</cp:lastModifiedBy>
  <cp:revision>473</cp:revision>
  <cp:lastPrinted>2013-08-19T12:31:23Z</cp:lastPrinted>
  <dcterms:created xsi:type="dcterms:W3CDTF">2011-05-23T13:54:19Z</dcterms:created>
  <dcterms:modified xsi:type="dcterms:W3CDTF">2014-08-27T13:38:33Z</dcterms:modified>
</cp:coreProperties>
</file>