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5"/>
  </p:notesMasterIdLst>
  <p:handoutMasterIdLst>
    <p:handoutMasterId r:id="rId16"/>
  </p:handoutMasterIdLst>
  <p:sldIdLst>
    <p:sldId id="282" r:id="rId2"/>
    <p:sldId id="257" r:id="rId3"/>
    <p:sldId id="261" r:id="rId4"/>
    <p:sldId id="376" r:id="rId5"/>
    <p:sldId id="377" r:id="rId6"/>
    <p:sldId id="380" r:id="rId7"/>
    <p:sldId id="383" r:id="rId8"/>
    <p:sldId id="384" r:id="rId9"/>
    <p:sldId id="381" r:id="rId10"/>
    <p:sldId id="385" r:id="rId11"/>
    <p:sldId id="378" r:id="rId12"/>
    <p:sldId id="347" r:id="rId13"/>
    <p:sldId id="38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FF"/>
    <a:srgbClr val="969696"/>
    <a:srgbClr val="794090"/>
    <a:srgbClr val="4B8802"/>
    <a:srgbClr val="263D01"/>
    <a:srgbClr val="FFFFCC"/>
    <a:srgbClr val="FFCC99"/>
    <a:srgbClr val="627D0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30" autoAdjust="0"/>
  </p:normalViewPr>
  <p:slideViewPr>
    <p:cSldViewPr>
      <p:cViewPr>
        <p:scale>
          <a:sx n="107" d="100"/>
          <a:sy n="107" d="100"/>
        </p:scale>
        <p:origin x="-109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634D1-9612-4227-88F4-5B3592AD1015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B02D3-EEDC-40BA-9FA7-805E99C5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4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E2F2F64-8665-4B48-AAF3-5F77DCD1E8BA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06435E9-D3A7-4C71-8777-3982D2FE1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Afternoon, my name is…</a:t>
            </a:r>
          </a:p>
          <a:p>
            <a:r>
              <a:rPr lang="en-US" dirty="0" smtClean="0"/>
              <a:t>Today I will be providing a</a:t>
            </a:r>
            <a:r>
              <a:rPr lang="en-US" baseline="0" dirty="0" smtClean="0"/>
              <a:t> very brief overview of the Title I, Part A program.</a:t>
            </a:r>
          </a:p>
          <a:p>
            <a:r>
              <a:rPr lang="en-US" baseline="0" dirty="0" smtClean="0"/>
              <a:t>I’ll discuss the purpose of the program, requirements of the program, funding and reimbursement, and LEA responsibilities.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35E9-D3A7-4C71-8777-3982D2FE1E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8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I, Part A is one of the largest federal monetary contributors to K-12 education. </a:t>
            </a:r>
          </a:p>
          <a:p>
            <a:r>
              <a:rPr lang="en-US" dirty="0" smtClean="0"/>
              <a:t>The program was created</a:t>
            </a:r>
            <a:r>
              <a:rPr lang="en-US" baseline="0" dirty="0" smtClean="0"/>
              <a:t> and designed to help enhance the educational success of low-performing, high-poverty schools.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35E9-D3A7-4C71-8777-3982D2FE1E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2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r>
              <a:rPr lang="en-US" baseline="0" dirty="0" smtClean="0"/>
              <a:t> I, Part A is a funding source for Local Educational Agencies intended to supplement the educational program.</a:t>
            </a:r>
          </a:p>
          <a:p>
            <a:r>
              <a:rPr lang="en-US" baseline="0" dirty="0" smtClean="0"/>
              <a:t>The purpose is to ensure that economically disadvantaged students are given the same opportunity as all other students to achieve state-defined academic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35E9-D3A7-4C71-8777-3982D2FE1E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49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know that to</a:t>
            </a:r>
            <a:r>
              <a:rPr lang="en-US" baseline="0" dirty="0" smtClean="0"/>
              <a:t> have an effective system-wide plan, alignment needs to occur with the district plan, the site plan, the needs assessment, the program plan, the grant application and budget and the actual expenditures.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35E9-D3A7-4C71-8777-3982D2FE1E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1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know that to</a:t>
            </a:r>
            <a:r>
              <a:rPr lang="en-US" baseline="0" dirty="0" smtClean="0"/>
              <a:t> have an effective system-wide plan, alignment needs to occur with the district plan, the site plan, the needs assessment, the program plan, the grant application and budget and the actual expenditures.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35E9-D3A7-4C71-8777-3982D2FE1E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1A9CF8-7EB1-44C2-BE13-4739BDD9058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nclb/landing.jhtml" TargetMode="External"/><Relationship Id="rId2" Type="http://schemas.openxmlformats.org/officeDocument/2006/relationships/hyperlink" Target="http://www.ok.gov/sde/federal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ed.gov/programs/titleiparta/legislation.html#polic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8001000" cy="2209800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en-US" sz="3600" i="1" dirty="0" err="1" smtClean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gRants</a:t>
            </a:r>
            <a:r>
              <a:rPr lang="en-US" sz="3600" i="1" dirty="0" smtClean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Planning</a:t>
            </a:r>
            <a:r>
              <a:rPr lang="en-US" sz="3600" i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i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Titles I, II</a:t>
            </a:r>
            <a:r>
              <a:rPr lang="en-US" sz="3600" i="1" dirty="0" smtClean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,&amp;III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17" name="Picture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34400" cy="1828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Programmatic Alignment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31043"/>
            <a:ext cx="1066800" cy="377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057400" y="1905000"/>
            <a:ext cx="6705600" cy="434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(Submitted every year to OSDE in place of the Title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District Plan)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 Plan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(Targeted Assistance or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Schoolwide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Plans, submitted once to OSDE in the Grants Management System, updated annually at the site level)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 Assessment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 Application and Budget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</a:t>
            </a:r>
          </a:p>
        </p:txBody>
      </p:sp>
    </p:spTree>
    <p:extLst>
      <p:ext uri="{BB962C8B-B14F-4D97-AF65-F5344CB8AC3E}">
        <p14:creationId xmlns:p14="http://schemas.microsoft.com/office/powerpoint/2010/main" val="240784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 Responsibilities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058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Assurances for each applicable Federal Program that the LEA receives funding </a:t>
            </a: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District Academic Plan by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30</a:t>
            </a:r>
            <a:r>
              <a:rPr lang="en-US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each year with the following components:</a:t>
            </a:r>
          </a:p>
          <a:p>
            <a:pPr lvl="1"/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DUNS number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Committee</a:t>
            </a:r>
            <a:endParaRPr lang="en-US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Literacy, Math, and PD Strategies</a:t>
            </a:r>
            <a:endParaRPr lang="en-US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Consolidated Application by September 30</a:t>
            </a:r>
            <a:r>
              <a:rPr lang="en-US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each year</a:t>
            </a: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on revisions requested by OSDE  staff members</a:t>
            </a: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monthly claims for reimbursement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6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19404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SEA is responsible for monitoring the operations of the LEA in order to verify federal compliance.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 receiving Title I, Part A funding is monitored (desk or site) a minimum of once every 3 years.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 found to be out of compliance with federal requirements may have funding withheld until compliance can be met.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&amp; Contacts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www.ok.gov/sde/federal-programs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www2.ed.gov/nclb/landing.jhtml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www2.ed.gov/programs/titleiparta/legislation.html#policy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technical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assistance,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please contact your Program Specialist or Grant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at 405-521-2486.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7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I, Part A</a:t>
            </a:r>
            <a:endParaRPr lang="en-US" sz="440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696200" cy="342899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Clr>
                <a:srgbClr val="D16349"/>
              </a:buClr>
              <a:buNone/>
            </a:pPr>
            <a:endParaRPr lang="en-US" sz="112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buClr>
                <a:srgbClr val="D16349"/>
              </a:buClr>
            </a:pPr>
            <a:r>
              <a:rPr lang="en-US" sz="1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is considered </a:t>
            </a:r>
            <a:r>
              <a:rPr lang="en-US" sz="1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</a:t>
            </a:r>
            <a:r>
              <a:rPr lang="en-US" sz="1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largest federal </a:t>
            </a:r>
            <a:r>
              <a:rPr lang="en-US" sz="1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 </a:t>
            </a:r>
            <a:r>
              <a:rPr lang="en-US" sz="1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K-12 education.  </a:t>
            </a:r>
          </a:p>
          <a:p>
            <a:pPr marL="0" lvl="0" indent="0">
              <a:buClr>
                <a:srgbClr val="D16349"/>
              </a:buClr>
              <a:buNone/>
            </a:pPr>
            <a:endParaRPr lang="en-US" sz="1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D16349"/>
              </a:buClr>
            </a:pPr>
            <a:r>
              <a:rPr lang="en-US" sz="1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designed to offset the effects of poverty on educational opportunities for low-performing, high-poverty schools.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900" i="1" dirty="0">
                <a:solidFill>
                  <a:srgbClr val="8CADAE">
                    <a:shade val="75000"/>
                  </a:srgbClr>
                </a:solidFill>
                <a:latin typeface="Bodoni MT" pitchFamily="18" charset="0"/>
              </a:rPr>
              <a:t/>
            </a:r>
            <a:br>
              <a:rPr lang="en-US" sz="5900" i="1" dirty="0">
                <a:solidFill>
                  <a:srgbClr val="8CADAE">
                    <a:shade val="75000"/>
                  </a:srgbClr>
                </a:solidFill>
                <a:latin typeface="Bodoni MT" pitchFamily="18" charset="0"/>
              </a:rPr>
            </a:br>
            <a:r>
              <a:rPr lang="en-US" sz="49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I, Part A</a:t>
            </a:r>
            <a:endParaRPr lang="en-US" sz="490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828801"/>
            <a:ext cx="7696200" cy="3429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D16349"/>
              </a:buClr>
              <a:buNone/>
            </a:pPr>
            <a:endParaRPr lang="en-US" sz="26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buClr>
                <a:srgbClr val="D16349"/>
              </a:buClr>
            </a:pP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 funding source for Local Educational Agencies (LEAs) to supplement the local educational program.</a:t>
            </a:r>
          </a:p>
          <a:p>
            <a:pPr lvl="0">
              <a:buClr>
                <a:srgbClr val="D16349"/>
              </a:buClr>
              <a:buNone/>
            </a:pPr>
            <a:endParaRPr lang="en-US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D16349"/>
              </a:buClr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ensure that economically disadvantaged students are given the same 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 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all other students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achieve state-defined academic 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standards.</a:t>
            </a:r>
            <a:endParaRPr lang="en-US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I, Part A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7048"/>
            <a:ext cx="7924800" cy="4572000"/>
          </a:xfrm>
          <a:ln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lang="en-U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Funding, </a:t>
            </a: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FY16:</a:t>
            </a:r>
          </a:p>
          <a:p>
            <a:pPr marL="365760" lvl="1" indent="0">
              <a:buNone/>
            </a:pPr>
            <a:r>
              <a:rPr lang="en-US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$ 156, 256, 356.00</a:t>
            </a:r>
            <a:endParaRPr lang="en-US" sz="5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LEAs receiving Title I, Part A funds:</a:t>
            </a:r>
          </a:p>
          <a:p>
            <a:pPr lvl="1"/>
            <a:r>
              <a:rPr lang="en-US" sz="5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549</a:t>
            </a:r>
            <a:r>
              <a:rPr lang="en-US" sz="35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300" i="1" u="sng" dirty="0"/>
              <a:t/>
            </a:r>
            <a:br>
              <a:rPr lang="en-US" sz="4300" i="1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5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I, Part A typically carries with it a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 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Supplant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requirement.  The LEA must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with federal funded resources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replace, or supplant, services that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 would ordinarily provide to all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in the absence of federal funds.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Supplies, materials, professional development, teacher salaries, etc. are,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most part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bound to the subjects of Math, Reading, and Language Arts.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3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I, Part A Eligibility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 receive a Title I, Part A allocation based on Low-Income counts (Free and Reduced Lunch Program or other measuring tool)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Sites served for the first time must complete the Targeted Assistance Site Plan in the Grants Management System.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step for new or significantly expanding charter schools in determining Title I, Part A eligibility is to complete the Charter School Packet, provided at request by the Office of Federal Programs at OSDE.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1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II, Part A – Teacher and Principal Quality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389426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is to increase student academic achievement through improving teacher and principal quality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grant focuses mainly on Professional Development for teachers and principals, recruiting and retaining Highly Qualified teachers, and reducing class sizes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 allocations are based on census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78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III, Part A – LEP/Immigrant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0772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is to ensure that limited English proficient and/or immigrant children attain English proficiency, develop high levels of academic attainment in English, and meet the same challenging State academic content and achievement standards all children are expected to meet.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 are responsible for: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through Home Language Surveys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through ACCESS for ELLs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 services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0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Allocation &amp; Reimbursement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0772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an LEA submits final Low-Income numbers, OSDE determines an allocation amount for that LEA based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roughly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their count as a percentage of the State’s total numbers. (Assuming all other requirements are met)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LEA has received an allocation and has an approved application, the LEA can begin submitting monthly claims to OSDE for reimbursement.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a claim is reviewed and approved, the LEA receives payment for claimed expenditures.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57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2500</TotalTime>
  <Words>895</Words>
  <Application>Microsoft Office PowerPoint</Application>
  <PresentationFormat>On-screen Show (4:3)</PresentationFormat>
  <Paragraphs>92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</vt:lpstr>
      <vt:lpstr>Title I, Part A</vt:lpstr>
      <vt:lpstr> Title I, Part A</vt:lpstr>
      <vt:lpstr>Title I, Part A</vt:lpstr>
      <vt:lpstr>Focus</vt:lpstr>
      <vt:lpstr>Title I, Part A Eligibility</vt:lpstr>
      <vt:lpstr>Title II, Part A – Teacher and Principal Quality</vt:lpstr>
      <vt:lpstr>Title III, Part A – LEP/Immigrant</vt:lpstr>
      <vt:lpstr>Allocation &amp; Reimbursement</vt:lpstr>
      <vt:lpstr>Programmatic Alignment</vt:lpstr>
      <vt:lpstr>LEA Responsibilities</vt:lpstr>
      <vt:lpstr>Monitoring</vt:lpstr>
      <vt:lpstr>Resources &amp; Contacts</vt:lpstr>
    </vt:vector>
  </TitlesOfParts>
  <Company>Oklahoma State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Cara Cusick</dc:creator>
  <cp:lastModifiedBy>Daniel Craig</cp:lastModifiedBy>
  <cp:revision>372</cp:revision>
  <cp:lastPrinted>2015-09-10T13:43:33Z</cp:lastPrinted>
  <dcterms:created xsi:type="dcterms:W3CDTF">2011-06-21T17:44:38Z</dcterms:created>
  <dcterms:modified xsi:type="dcterms:W3CDTF">2016-03-02T19:36:53Z</dcterms:modified>
</cp:coreProperties>
</file>