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2C4F7DC-7E58-4F54-8B13-BD4010A2B470}" type="datetimeFigureOut">
              <a:rPr lang="en-US" smtClean="0"/>
              <a:t>7/28/2017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B10D6A1-B593-4E37-A77F-C5747328F27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C4F7DC-7E58-4F54-8B13-BD4010A2B470}"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0D6A1-B593-4E37-A77F-C5747328F2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C4F7DC-7E58-4F54-8B13-BD4010A2B470}"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0D6A1-B593-4E37-A77F-C5747328F2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C4F7DC-7E58-4F54-8B13-BD4010A2B470}"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0D6A1-B593-4E37-A77F-C5747328F27A}"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C4F7DC-7E58-4F54-8B13-BD4010A2B470}"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0D6A1-B593-4E37-A77F-C5747328F27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C4F7DC-7E58-4F54-8B13-BD4010A2B470}"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10D6A1-B593-4E37-A77F-C5747328F27A}"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C4F7DC-7E58-4F54-8B13-BD4010A2B470}" type="datetimeFigureOut">
              <a:rPr lang="en-US" smtClean="0"/>
              <a:t>7/28/2017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10D6A1-B593-4E37-A77F-C5747328F27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C4F7DC-7E58-4F54-8B13-BD4010A2B470}" type="datetimeFigureOut">
              <a:rPr lang="en-US" smtClean="0"/>
              <a:t>7/28/2017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10D6A1-B593-4E37-A77F-C5747328F27A}"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4F7DC-7E58-4F54-8B13-BD4010A2B470}" type="datetimeFigureOut">
              <a:rPr lang="en-US" smtClean="0"/>
              <a:t>7/28/2017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10D6A1-B593-4E37-A77F-C5747328F2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2C4F7DC-7E58-4F54-8B13-BD4010A2B470}"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10D6A1-B593-4E37-A77F-C5747328F27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2C4F7DC-7E58-4F54-8B13-BD4010A2B470}" type="datetimeFigureOut">
              <a:rPr lang="en-US" smtClean="0"/>
              <a:t>7/28/2017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B10D6A1-B593-4E37-A77F-C5747328F27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C4F7DC-7E58-4F54-8B13-BD4010A2B470}" type="datetimeFigureOut">
              <a:rPr lang="en-US" smtClean="0"/>
              <a:t>7/28/2017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B10D6A1-B593-4E37-A77F-C5747328F2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6.jpg"/></Relationships>
</file>

<file path=ppt/slides/_rels/slide16.xml.rels><?xml version="1.0" encoding="UTF-8" standalone="yes"?>
<Relationships xmlns="http://schemas.openxmlformats.org/package/2006/relationships"><Relationship Id="rId3" Type="http://schemas.openxmlformats.org/officeDocument/2006/relationships/hyperlink" Target="http://collaboratory.sde.ok.gov/moodle/course/index.php?categoryid=6"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lKigiKw_Mbo"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a:xfrm>
            <a:off x="457200" y="2133600"/>
            <a:ext cx="8229600" cy="2667961"/>
          </a:xfrm>
        </p:spPr>
        <p:txBody>
          <a:bodyPr>
            <a:noAutofit/>
          </a:bodyPr>
          <a:lstStyle/>
          <a:p>
            <a:pPr algn="just"/>
            <a:r>
              <a:rPr lang="en-US" sz="2000" dirty="0">
                <a:effectLst/>
              </a:rPr>
              <a:t>Welcome to the Virtual Annual Diabetes Management Training. We are excited to be offering you this training. </a:t>
            </a:r>
            <a:r>
              <a:rPr lang="en-US" sz="2000" u="sng" dirty="0">
                <a:solidFill>
                  <a:srgbClr val="FF0000"/>
                </a:solidFill>
                <a:effectLst/>
              </a:rPr>
              <a:t>Remember this is for the school personnel that have previously attended an in-person diabetes management training only.</a:t>
            </a:r>
            <a:r>
              <a:rPr lang="en-US" sz="2000" dirty="0">
                <a:effectLst/>
              </a:rPr>
              <a:t> If you have not completed an in-person training within the last 12 months, then please exit this training now, and contact the Oklahoma State Department of Education's Office of Instruction and Curriculum. </a:t>
            </a:r>
            <a:br>
              <a:rPr lang="en-US" sz="2000" dirty="0">
                <a:effectLst/>
              </a:rPr>
            </a:br>
            <a:endParaRPr lang="en-US" sz="20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 y="21336"/>
            <a:ext cx="2940137" cy="1688592"/>
          </a:xfrm>
          <a:prstGeom prst="rect">
            <a:avLst/>
          </a:prstGeom>
        </p:spPr>
      </p:pic>
    </p:spTree>
    <p:extLst>
      <p:ext uri="{BB962C8B-B14F-4D97-AF65-F5344CB8AC3E}">
        <p14:creationId xmlns:p14="http://schemas.microsoft.com/office/powerpoint/2010/main" val="1571352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a:xfrm>
            <a:off x="533400" y="2011680"/>
            <a:ext cx="8229600" cy="1909009"/>
          </a:xfrm>
        </p:spPr>
        <p:txBody>
          <a:bodyPr>
            <a:noAutofit/>
          </a:bodyPr>
          <a:lstStyle/>
          <a:p>
            <a:pPr algn="just"/>
            <a:r>
              <a:rPr lang="en-US" sz="3600" dirty="0">
                <a:effectLst/>
              </a:rPr>
              <a:t>After successfully completing all seven sessions, an enrollment key will be provided for session eight.</a:t>
            </a:r>
            <a:br>
              <a:rPr lang="en-US" sz="3600" dirty="0">
                <a:effectLst/>
              </a:rPr>
            </a:br>
            <a:endParaRPr lang="en-US" sz="800" dirty="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457200"/>
            <a:ext cx="1712976" cy="1712976"/>
          </a:xfrm>
          <a:prstGeom prst="rect">
            <a:avLst/>
          </a:prstGeom>
        </p:spPr>
      </p:pic>
    </p:spTree>
    <p:extLst>
      <p:ext uri="{BB962C8B-B14F-4D97-AF65-F5344CB8AC3E}">
        <p14:creationId xmlns:p14="http://schemas.microsoft.com/office/powerpoint/2010/main" val="4211676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a:xfrm>
            <a:off x="533400" y="2438400"/>
            <a:ext cx="8229600" cy="2015689"/>
          </a:xfrm>
        </p:spPr>
        <p:txBody>
          <a:bodyPr>
            <a:noAutofit/>
          </a:bodyPr>
          <a:lstStyle/>
          <a:p>
            <a:pPr algn="ctr"/>
            <a:r>
              <a:rPr lang="en-US" sz="4000" dirty="0">
                <a:effectLst/>
              </a:rPr>
              <a:t>Session eight is not an actual class, but it will house the course certificate of completion. </a:t>
            </a:r>
            <a:br>
              <a:rPr lang="en-US" sz="4000" dirty="0">
                <a:effectLst/>
              </a:rPr>
            </a:br>
            <a:endParaRPr lang="en-US" sz="900" dirty="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8032" y="457200"/>
            <a:ext cx="2667000" cy="1714500"/>
          </a:xfrm>
          <a:prstGeom prst="rect">
            <a:avLst/>
          </a:prstGeom>
        </p:spPr>
      </p:pic>
    </p:spTree>
    <p:extLst>
      <p:ext uri="{BB962C8B-B14F-4D97-AF65-F5344CB8AC3E}">
        <p14:creationId xmlns:p14="http://schemas.microsoft.com/office/powerpoint/2010/main" val="3115757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0340" y="4035552"/>
            <a:ext cx="3538728" cy="2852928"/>
          </a:xfrm>
          <a:prstGeom prst="rect">
            <a:avLst/>
          </a:prstGeom>
        </p:spPr>
      </p:pic>
      <p:sp>
        <p:nvSpPr>
          <p:cNvPr id="6" name="Title 5"/>
          <p:cNvSpPr>
            <a:spLocks noGrp="1"/>
          </p:cNvSpPr>
          <p:nvPr>
            <p:ph type="ctrTitle"/>
          </p:nvPr>
        </p:nvSpPr>
        <p:spPr>
          <a:xfrm>
            <a:off x="609600" y="2362200"/>
            <a:ext cx="8229600" cy="2590799"/>
          </a:xfrm>
        </p:spPr>
        <p:txBody>
          <a:bodyPr>
            <a:noAutofit/>
          </a:bodyPr>
          <a:lstStyle/>
          <a:p>
            <a:pPr algn="ctr"/>
            <a:r>
              <a:rPr lang="en-US" sz="3200" dirty="0">
                <a:effectLst/>
              </a:rPr>
              <a:t>After entering the enrollment key for session eight, follow the link to retrieve your course certificate of completion. Session eight will also house a link to access a course evaluation. </a:t>
            </a:r>
            <a:br>
              <a:rPr lang="en-US" sz="3200" dirty="0">
                <a:effectLst/>
              </a:rPr>
            </a:br>
            <a:r>
              <a:rPr lang="en-US" sz="2400" dirty="0">
                <a:effectLst/>
              </a:rPr>
              <a:t/>
            </a:r>
            <a:br>
              <a:rPr lang="en-US" sz="2400" dirty="0">
                <a:effectLst/>
              </a:rPr>
            </a:br>
            <a:endParaRPr lang="en-US" sz="500" dirty="0">
              <a:effectLst/>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1800" y="326448"/>
            <a:ext cx="1785501" cy="1785501"/>
          </a:xfrm>
          <a:prstGeom prst="rect">
            <a:avLst/>
          </a:prstGeom>
        </p:spPr>
      </p:pic>
    </p:spTree>
    <p:extLst>
      <p:ext uri="{BB962C8B-B14F-4D97-AF65-F5344CB8AC3E}">
        <p14:creationId xmlns:p14="http://schemas.microsoft.com/office/powerpoint/2010/main" val="1716078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a:xfrm>
            <a:off x="533400" y="3048000"/>
            <a:ext cx="8229600" cy="2015689"/>
          </a:xfrm>
        </p:spPr>
        <p:txBody>
          <a:bodyPr>
            <a:noAutofit/>
          </a:bodyPr>
          <a:lstStyle/>
          <a:p>
            <a:pPr algn="ctr"/>
            <a:r>
              <a:rPr lang="en-US" sz="3200" dirty="0">
                <a:effectLst/>
              </a:rPr>
              <a:t>Follow the link to complete the course evaluation. The course evaluation provides valuable feedback that will be used to make this training even more successful and user friendly in the future.</a:t>
            </a:r>
            <a:br>
              <a:rPr lang="en-US" sz="3200" dirty="0">
                <a:effectLst/>
              </a:rPr>
            </a:br>
            <a:endParaRPr lang="en-US" sz="500" dirty="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173736"/>
            <a:ext cx="1828800" cy="1828800"/>
          </a:xfrm>
          <a:prstGeom prst="rect">
            <a:avLst/>
          </a:prstGeom>
          <a:scene3d>
            <a:camera prst="perspectiveContrastingLeftFacing"/>
            <a:lightRig rig="threePt" dir="t"/>
          </a:scene3d>
        </p:spPr>
      </p:pic>
    </p:spTree>
    <p:extLst>
      <p:ext uri="{BB962C8B-B14F-4D97-AF65-F5344CB8AC3E}">
        <p14:creationId xmlns:p14="http://schemas.microsoft.com/office/powerpoint/2010/main" val="3909381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a:xfrm>
            <a:off x="533400" y="1828800"/>
            <a:ext cx="8229600" cy="3082489"/>
          </a:xfrm>
        </p:spPr>
        <p:txBody>
          <a:bodyPr>
            <a:noAutofit/>
          </a:bodyPr>
          <a:lstStyle/>
          <a:p>
            <a:pPr algn="ctr"/>
            <a:r>
              <a:rPr lang="en-US" sz="2400" dirty="0">
                <a:effectLst/>
              </a:rPr>
              <a:t>If at any moment during the Virtual Annual Diabetes Management Training you experience technical </a:t>
            </a:r>
            <a:r>
              <a:rPr lang="en-US" sz="2400" dirty="0" smtClean="0">
                <a:effectLst/>
              </a:rPr>
              <a:t>issues or require </a:t>
            </a:r>
            <a:r>
              <a:rPr lang="en-US" sz="2400" dirty="0">
                <a:effectLst/>
              </a:rPr>
              <a:t>assistance navigating the training, please contact </a:t>
            </a:r>
            <a:r>
              <a:rPr lang="en-US" sz="2400" dirty="0" smtClean="0">
                <a:effectLst/>
              </a:rPr>
              <a:t>Savannah Owen, Director of Health and Physical Education, Oklahoma State Department </a:t>
            </a:r>
            <a:r>
              <a:rPr lang="en-US" sz="2400" dirty="0">
                <a:effectLst/>
              </a:rPr>
              <a:t>of Education by emailing </a:t>
            </a:r>
            <a:r>
              <a:rPr lang="en-US" sz="2400" b="0" u="sng" dirty="0" smtClean="0">
                <a:effectLst/>
              </a:rPr>
              <a:t>savannah.owen@sde.ok.gov</a:t>
            </a:r>
            <a:r>
              <a:rPr lang="en-US" sz="2400" dirty="0">
                <a:effectLst/>
              </a:rPr>
              <a:t/>
            </a:r>
            <a:br>
              <a:rPr lang="en-US" sz="2400" dirty="0">
                <a:effectLst/>
              </a:rPr>
            </a:br>
            <a:r>
              <a:rPr lang="en-US" sz="1800" dirty="0">
                <a:effectLst/>
              </a:rPr>
              <a:t/>
            </a:r>
            <a:br>
              <a:rPr lang="en-US" sz="1800" dirty="0">
                <a:effectLst/>
              </a:rPr>
            </a:br>
            <a:endParaRPr lang="en-US" sz="300" dirty="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186644"/>
            <a:ext cx="2781842" cy="1809796"/>
          </a:xfrm>
          <a:prstGeom prst="rect">
            <a:avLst/>
          </a:prstGeom>
        </p:spPr>
      </p:pic>
    </p:spTree>
    <p:extLst>
      <p:ext uri="{BB962C8B-B14F-4D97-AF65-F5344CB8AC3E}">
        <p14:creationId xmlns:p14="http://schemas.microsoft.com/office/powerpoint/2010/main" val="336536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a:xfrm>
            <a:off x="533400" y="2923794"/>
            <a:ext cx="8229600" cy="2171792"/>
          </a:xfrm>
        </p:spPr>
        <p:txBody>
          <a:bodyPr>
            <a:noAutofit/>
          </a:bodyPr>
          <a:lstStyle/>
          <a:p>
            <a:pPr algn="ctr"/>
            <a:r>
              <a:rPr lang="en-US" sz="3600" dirty="0">
                <a:effectLst/>
              </a:rPr>
              <a:t>Every effort will be made to respond to your request for help within one business day.</a:t>
            </a:r>
            <a:br>
              <a:rPr lang="en-US" sz="3600" dirty="0">
                <a:effectLst/>
              </a:rPr>
            </a:br>
            <a:r>
              <a:rPr lang="en-US" sz="1600" dirty="0">
                <a:effectLst/>
              </a:rPr>
              <a:t/>
            </a:r>
            <a:br>
              <a:rPr lang="en-US" sz="1600" dirty="0">
                <a:effectLst/>
              </a:rPr>
            </a:br>
            <a:r>
              <a:rPr lang="en-US" sz="1200" dirty="0">
                <a:effectLst/>
              </a:rPr>
              <a:t/>
            </a:r>
            <a:br>
              <a:rPr lang="en-US" sz="1200" dirty="0">
                <a:effectLst/>
              </a:rPr>
            </a:br>
            <a:endParaRPr lang="en-US" sz="100" dirty="0">
              <a:effectLs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 y="152400"/>
            <a:ext cx="3038475" cy="150495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1279" y="1524000"/>
            <a:ext cx="1472854" cy="1472854"/>
          </a:xfrm>
          <a:prstGeom prst="rect">
            <a:avLst/>
          </a:prstGeom>
        </p:spPr>
      </p:pic>
    </p:spTree>
    <p:extLst>
      <p:ext uri="{BB962C8B-B14F-4D97-AF65-F5344CB8AC3E}">
        <p14:creationId xmlns:p14="http://schemas.microsoft.com/office/powerpoint/2010/main" val="829616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a:xfrm>
            <a:off x="457200" y="1975104"/>
            <a:ext cx="8229600" cy="3082489"/>
          </a:xfrm>
        </p:spPr>
        <p:txBody>
          <a:bodyPr>
            <a:noAutofit/>
          </a:bodyPr>
          <a:lstStyle/>
          <a:p>
            <a:pPr algn="ctr"/>
            <a:r>
              <a:rPr lang="en-US" sz="3200" dirty="0">
                <a:effectLst/>
              </a:rPr>
              <a:t>You are now ready to begin the Virtual Annual Diabetes Management Training. Remember that the enrollment key for the session one quiz is “</a:t>
            </a:r>
            <a:r>
              <a:rPr lang="en-US" sz="3200" dirty="0">
                <a:solidFill>
                  <a:srgbClr val="FF0000"/>
                </a:solidFill>
                <a:effectLst/>
              </a:rPr>
              <a:t>INSULIN</a:t>
            </a:r>
            <a:r>
              <a:rPr lang="en-US" sz="3200" dirty="0">
                <a:effectLst/>
              </a:rPr>
              <a:t>.” Good </a:t>
            </a:r>
            <a:r>
              <a:rPr lang="en-US" sz="3200" dirty="0" smtClean="0">
                <a:effectLst/>
              </a:rPr>
              <a:t>luck and enjoy the training. To view the first training video </a:t>
            </a:r>
            <a:r>
              <a:rPr lang="en-US" sz="3200" dirty="0" smtClean="0">
                <a:effectLst/>
                <a:hlinkClick r:id="rId3"/>
              </a:rPr>
              <a:t>click here</a:t>
            </a:r>
            <a:r>
              <a:rPr lang="en-US" sz="3200" dirty="0">
                <a:effectLst/>
              </a:rPr>
              <a:t/>
            </a:r>
            <a:br>
              <a:rPr lang="en-US" sz="3200" dirty="0">
                <a:effectLst/>
              </a:rPr>
            </a:br>
            <a:r>
              <a:rPr lang="en-US" sz="1100" dirty="0">
                <a:effectLst/>
              </a:rPr>
              <a:t/>
            </a:r>
            <a:br>
              <a:rPr lang="en-US" sz="1100" dirty="0">
                <a:effectLst/>
              </a:rPr>
            </a:br>
            <a:endParaRPr lang="en-US" sz="100" dirty="0">
              <a:effectLst/>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2520" y="9145"/>
            <a:ext cx="1942880" cy="1941128"/>
          </a:xfrm>
          <a:prstGeom prst="rect">
            <a:avLst/>
          </a:prstGeom>
        </p:spPr>
      </p:pic>
    </p:spTree>
    <p:extLst>
      <p:ext uri="{BB962C8B-B14F-4D97-AF65-F5344CB8AC3E}">
        <p14:creationId xmlns:p14="http://schemas.microsoft.com/office/powerpoint/2010/main" val="3393885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3036" y="3657600"/>
            <a:ext cx="3852364" cy="2708356"/>
          </a:xfrm>
          <a:prstGeom prst="rect">
            <a:avLst/>
          </a:prstGeom>
        </p:spPr>
      </p:pic>
      <p:sp>
        <p:nvSpPr>
          <p:cNvPr id="6" name="Title 5"/>
          <p:cNvSpPr>
            <a:spLocks noGrp="1"/>
          </p:cNvSpPr>
          <p:nvPr>
            <p:ph type="ctrTitle"/>
          </p:nvPr>
        </p:nvSpPr>
        <p:spPr>
          <a:xfrm>
            <a:off x="457200" y="1828800"/>
            <a:ext cx="8229600" cy="2363161"/>
          </a:xfrm>
        </p:spPr>
        <p:txBody>
          <a:bodyPr>
            <a:noAutofit/>
          </a:bodyPr>
          <a:lstStyle/>
          <a:p>
            <a:pPr algn="just"/>
            <a:r>
              <a:rPr lang="en-US" sz="2400" dirty="0">
                <a:effectLst/>
              </a:rPr>
              <a:t>Each session consists of a short training video and a quiz that accompanies it. All enrolled participants must watch the training video before attempting the quiz. In order to successfully complete each session, a passing score of at least 80% is required on each quiz. </a:t>
            </a:r>
            <a:r>
              <a:rPr lang="en-US" sz="1100" dirty="0" smtClean="0">
                <a:effectLst/>
              </a:rPr>
              <a:t>  </a:t>
            </a:r>
            <a:r>
              <a:rPr lang="en-US" sz="1100" dirty="0">
                <a:effectLst/>
              </a:rPr>
              <a:t/>
            </a:r>
            <a:br>
              <a:rPr lang="en-US" sz="1100" dirty="0">
                <a:effectLst/>
              </a:rPr>
            </a:br>
            <a:r>
              <a:rPr lang="en-US" sz="500" dirty="0" smtClean="0">
                <a:effectLst/>
              </a:rPr>
              <a:t> </a:t>
            </a:r>
            <a:r>
              <a:rPr lang="en-US" sz="500" dirty="0">
                <a:effectLst/>
              </a:rPr>
              <a:t/>
            </a:r>
            <a:br>
              <a:rPr lang="en-US" sz="500" dirty="0">
                <a:effectLst/>
              </a:rPr>
            </a:br>
            <a:endParaRPr lang="en-US" sz="500" dirty="0"/>
          </a:p>
        </p:txBody>
      </p:sp>
    </p:spTree>
    <p:extLst>
      <p:ext uri="{BB962C8B-B14F-4D97-AF65-F5344CB8AC3E}">
        <p14:creationId xmlns:p14="http://schemas.microsoft.com/office/powerpoint/2010/main" val="3287959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a:xfrm>
            <a:off x="457200" y="2014728"/>
            <a:ext cx="8229600" cy="2363161"/>
          </a:xfrm>
        </p:spPr>
        <p:txBody>
          <a:bodyPr>
            <a:noAutofit/>
          </a:bodyPr>
          <a:lstStyle/>
          <a:p>
            <a:pPr algn="just"/>
            <a:r>
              <a:rPr lang="en-US" sz="2400" dirty="0">
                <a:effectLst/>
              </a:rPr>
              <a:t>Failure to score at least 80% on a quiz attempt will require a 15-minute timeout before another attempt can be made. During the 15-minute timeout, attendees are highly encouraged to re-watch the training video and review any notes that may be helpful. </a:t>
            </a:r>
            <a:endParaRPr lang="en-US" sz="1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399575"/>
            <a:ext cx="2836385" cy="1887486"/>
          </a:xfrm>
          <a:prstGeom prst="rect">
            <a:avLst/>
          </a:prstGeom>
          <a:ln>
            <a:noFill/>
          </a:ln>
          <a:effectLst>
            <a:softEdge rad="112500"/>
          </a:effectLst>
          <a:scene3d>
            <a:camera prst="isometricBottomDown"/>
            <a:lightRig rig="threePt" dir="t"/>
          </a:scene3d>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80552" y="482165"/>
            <a:ext cx="1524000" cy="1524000"/>
          </a:xfrm>
          <a:prstGeom prst="rect">
            <a:avLst/>
          </a:prstGeom>
        </p:spPr>
      </p:pic>
    </p:spTree>
    <p:extLst>
      <p:ext uri="{BB962C8B-B14F-4D97-AF65-F5344CB8AC3E}">
        <p14:creationId xmlns:p14="http://schemas.microsoft.com/office/powerpoint/2010/main" val="400192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a:xfrm>
            <a:off x="533400" y="2023872"/>
            <a:ext cx="8229600" cy="1329889"/>
          </a:xfrm>
        </p:spPr>
        <p:txBody>
          <a:bodyPr>
            <a:noAutofit/>
          </a:bodyPr>
          <a:lstStyle/>
          <a:p>
            <a:pPr algn="just"/>
            <a:r>
              <a:rPr lang="en-US" sz="2800" dirty="0">
                <a:effectLst/>
              </a:rPr>
              <a:t>BE AWARE that only </a:t>
            </a:r>
            <a:r>
              <a:rPr lang="en-US" sz="2800" u="sng" dirty="0">
                <a:effectLst/>
              </a:rPr>
              <a:t>two</a:t>
            </a:r>
            <a:r>
              <a:rPr lang="en-US" sz="2800" dirty="0">
                <a:effectLst/>
              </a:rPr>
              <a:t> quiz attempts can be made per session. The quiz will no longer be accessible after two failed attempts.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3387289"/>
            <a:ext cx="2628900" cy="1743075"/>
          </a:xfrm>
          <a:prstGeom prst="rect">
            <a:avLst/>
          </a:prstGeom>
        </p:spPr>
      </p:pic>
    </p:spTree>
    <p:extLst>
      <p:ext uri="{BB962C8B-B14F-4D97-AF65-F5344CB8AC3E}">
        <p14:creationId xmlns:p14="http://schemas.microsoft.com/office/powerpoint/2010/main" val="3115100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a:xfrm>
            <a:off x="457200" y="2362200"/>
            <a:ext cx="8229600" cy="1329889"/>
          </a:xfrm>
        </p:spPr>
        <p:txBody>
          <a:bodyPr>
            <a:noAutofit/>
          </a:bodyPr>
          <a:lstStyle/>
          <a:p>
            <a:pPr algn="just"/>
            <a:r>
              <a:rPr lang="en-US" sz="3200" dirty="0">
                <a:effectLst/>
              </a:rPr>
              <a:t>To access a quiz, an enrollment key is required. </a:t>
            </a:r>
            <a:br>
              <a:rPr lang="en-US" sz="3200" dirty="0">
                <a:effectLst/>
              </a:rPr>
            </a:br>
            <a:endParaRPr lang="en-US" sz="1600" dirty="0">
              <a:effectLs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1" y="2912844"/>
            <a:ext cx="1981200" cy="1981200"/>
          </a:xfrm>
          <a:prstGeom prst="rect">
            <a:avLst/>
          </a:prstGeom>
        </p:spPr>
      </p:pic>
    </p:spTree>
    <p:extLst>
      <p:ext uri="{BB962C8B-B14F-4D97-AF65-F5344CB8AC3E}">
        <p14:creationId xmlns:p14="http://schemas.microsoft.com/office/powerpoint/2010/main" val="369081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a:xfrm>
            <a:off x="670560" y="2209800"/>
            <a:ext cx="7772400" cy="1829761"/>
          </a:xfrm>
        </p:spPr>
        <p:txBody>
          <a:bodyPr>
            <a:noAutofit/>
          </a:bodyPr>
          <a:lstStyle/>
          <a:p>
            <a:pPr algn="just"/>
            <a:r>
              <a:rPr lang="en-US" sz="3200" dirty="0" smtClean="0">
                <a:effectLst/>
              </a:rPr>
              <a:t> The enrollment key for session one is: </a:t>
            </a:r>
            <a:br>
              <a:rPr lang="en-US" sz="3200" dirty="0" smtClean="0">
                <a:effectLst/>
              </a:rPr>
            </a:br>
            <a:r>
              <a:rPr lang="en-US" sz="3200" dirty="0" smtClean="0">
                <a:effectLst/>
              </a:rPr>
              <a:t/>
            </a:r>
            <a:br>
              <a:rPr lang="en-US" sz="3200" dirty="0" smtClean="0">
                <a:effectLst/>
              </a:rPr>
            </a:br>
            <a:r>
              <a:rPr lang="en-US" sz="3200" dirty="0" smtClean="0">
                <a:effectLst/>
              </a:rPr>
              <a:t/>
            </a:r>
            <a:br>
              <a:rPr lang="en-US" sz="3200" dirty="0" smtClean="0">
                <a:effectLst/>
              </a:rPr>
            </a:br>
            <a:endParaRPr lang="en-US" sz="1050" dirty="0">
              <a:effectLst/>
            </a:endParaRPr>
          </a:p>
        </p:txBody>
      </p:sp>
      <p:sp>
        <p:nvSpPr>
          <p:cNvPr id="3" name="Subtitle 2"/>
          <p:cNvSpPr>
            <a:spLocks noGrp="1"/>
          </p:cNvSpPr>
          <p:nvPr>
            <p:ph type="subTitle" idx="1"/>
          </p:nvPr>
        </p:nvSpPr>
        <p:spPr>
          <a:xfrm>
            <a:off x="685800" y="2959127"/>
            <a:ext cx="7772400" cy="686762"/>
          </a:xfrm>
        </p:spPr>
        <p:txBody>
          <a:bodyPr>
            <a:noAutofit/>
          </a:bodyPr>
          <a:lstStyle/>
          <a:p>
            <a:pPr algn="ctr"/>
            <a:r>
              <a:rPr lang="en-US" sz="6000" dirty="0" smtClean="0"/>
              <a:t>INSULIN</a:t>
            </a:r>
          </a:p>
          <a:p>
            <a:pPr algn="ctr"/>
            <a:r>
              <a:rPr lang="en-US" sz="1600" dirty="0" smtClean="0"/>
              <a:t>(NOTE: ENROLLMENT KEYS WILL ALWAYS BE IN ALL CAPS)</a:t>
            </a:r>
            <a:endParaRPr lang="en-US" sz="16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349283"/>
            <a:ext cx="2806634" cy="1403317"/>
          </a:xfrm>
          <a:prstGeom prst="rect">
            <a:avLst/>
          </a:prstGeom>
        </p:spPr>
      </p:pic>
    </p:spTree>
    <p:extLst>
      <p:ext uri="{BB962C8B-B14F-4D97-AF65-F5344CB8AC3E}">
        <p14:creationId xmlns:p14="http://schemas.microsoft.com/office/powerpoint/2010/main" val="45148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200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p:txBody>
          <a:bodyPr>
            <a:noAutofit/>
          </a:bodyPr>
          <a:lstStyle/>
          <a:p>
            <a:pPr algn="just"/>
            <a:r>
              <a:rPr lang="en-US" sz="2800" dirty="0">
                <a:effectLst/>
              </a:rPr>
              <a:t>After successfully passing each quiz a new enrollment key will be provided along with a message confirming that you have passed the </a:t>
            </a:r>
            <a:r>
              <a:rPr lang="en-US" sz="2800" dirty="0" smtClean="0">
                <a:effectLst/>
              </a:rPr>
              <a:t>section.</a:t>
            </a:r>
            <a:endParaRPr lang="en-US" sz="1000" dirty="0">
              <a:effectLst/>
            </a:endParaRPr>
          </a:p>
        </p:txBody>
      </p:sp>
      <p:sp>
        <p:nvSpPr>
          <p:cNvPr id="7" name="Subtitle 6"/>
          <p:cNvSpPr>
            <a:spLocks noGrp="1"/>
          </p:cNvSpPr>
          <p:nvPr>
            <p:ph type="subTitle" idx="1"/>
          </p:nvPr>
        </p:nvSpPr>
        <p:spPr>
          <a:xfrm>
            <a:off x="990600" y="3505200"/>
            <a:ext cx="7772400" cy="1199704"/>
          </a:xfrm>
          <a:solidFill>
            <a:srgbClr val="FFFF00"/>
          </a:solidFill>
        </p:spPr>
        <p:txBody>
          <a:bodyPr>
            <a:normAutofit fontScale="62500" lnSpcReduction="20000"/>
          </a:bodyPr>
          <a:lstStyle/>
          <a:p>
            <a:pPr algn="ctr"/>
            <a:r>
              <a:rPr lang="en-US" sz="1800" b="1" dirty="0" smtClean="0">
                <a:solidFill>
                  <a:srgbClr val="0070C0"/>
                </a:solidFill>
              </a:rPr>
              <a:t>(Example Message)</a:t>
            </a:r>
          </a:p>
          <a:p>
            <a:pPr algn="ctr"/>
            <a:endParaRPr lang="en-US" sz="1800" b="1" dirty="0" smtClean="0">
              <a:solidFill>
                <a:srgbClr val="0070C0"/>
              </a:solidFill>
            </a:endParaRPr>
          </a:p>
          <a:p>
            <a:pPr algn="ctr"/>
            <a:r>
              <a:rPr lang="en-US" b="1" dirty="0" smtClean="0">
                <a:solidFill>
                  <a:srgbClr val="0070C0"/>
                </a:solidFill>
              </a:rPr>
              <a:t>Congrats</a:t>
            </a:r>
            <a:r>
              <a:rPr lang="en-US" b="1" dirty="0">
                <a:solidFill>
                  <a:srgbClr val="0070C0"/>
                </a:solidFill>
              </a:rPr>
              <a:t>, You Have Passed Section 1</a:t>
            </a:r>
            <a:r>
              <a:rPr lang="en-US" b="1" dirty="0" smtClean="0">
                <a:solidFill>
                  <a:srgbClr val="0070C0"/>
                </a:solidFill>
              </a:rPr>
              <a:t>. </a:t>
            </a:r>
            <a:r>
              <a:rPr lang="en-US" b="1" dirty="0">
                <a:solidFill>
                  <a:srgbClr val="0070C0"/>
                </a:solidFill>
              </a:rPr>
              <a:t>Please Watch The Next Video And Complete The Quiz For Section 2.  The Enrollment Key For Section 2 quiz is: </a:t>
            </a:r>
            <a:r>
              <a:rPr lang="en-US" b="1" dirty="0" smtClean="0">
                <a:solidFill>
                  <a:srgbClr val="0070C0"/>
                </a:solidFill>
              </a:rPr>
              <a:t>DIABETES</a:t>
            </a:r>
            <a:r>
              <a:rPr lang="en-US" b="1" dirty="0" smtClean="0"/>
              <a:t>.</a:t>
            </a:r>
            <a:r>
              <a:rPr lang="en-US" b="1" dirty="0"/>
              <a:t> </a:t>
            </a:r>
            <a:endParaRPr lang="en-US" dirty="0"/>
          </a:p>
        </p:txBody>
      </p:sp>
    </p:spTree>
    <p:extLst>
      <p:ext uri="{BB962C8B-B14F-4D97-AF65-F5344CB8AC3E}">
        <p14:creationId xmlns:p14="http://schemas.microsoft.com/office/powerpoint/2010/main" val="237016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2000"/>
                            </p:stCondLst>
                            <p:childTnLst>
                              <p:par>
                                <p:cTn id="9" presetID="10" presetClass="entr" presetSubtype="0" fill="hold" grpId="0" nodeType="afterEffect">
                                  <p:stCondLst>
                                    <p:cond delay="125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125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7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p:txBody>
          <a:bodyPr>
            <a:noAutofit/>
          </a:bodyPr>
          <a:lstStyle/>
          <a:p>
            <a:pPr algn="just"/>
            <a:r>
              <a:rPr lang="en-US" sz="3200" dirty="0">
                <a:effectLst/>
              </a:rPr>
              <a:t>In addition to the enrollment </a:t>
            </a:r>
            <a:r>
              <a:rPr lang="en-US" sz="3200" dirty="0" smtClean="0">
                <a:effectLst/>
              </a:rPr>
              <a:t>key, </a:t>
            </a:r>
            <a:r>
              <a:rPr lang="en-US" sz="3200" dirty="0">
                <a:effectLst/>
              </a:rPr>
              <a:t>a link to </a:t>
            </a:r>
            <a:r>
              <a:rPr lang="en-US" sz="3200" dirty="0" smtClean="0">
                <a:effectLst/>
              </a:rPr>
              <a:t>the next training </a:t>
            </a:r>
            <a:r>
              <a:rPr lang="en-US" sz="3200" dirty="0">
                <a:effectLst/>
              </a:rPr>
              <a:t>video will be provided as well.</a:t>
            </a:r>
            <a:endParaRPr lang="en-US" sz="1050" dirty="0">
              <a:effectLst/>
            </a:endParaRPr>
          </a:p>
        </p:txBody>
      </p:sp>
      <p:sp>
        <p:nvSpPr>
          <p:cNvPr id="2" name="Subtitle 1"/>
          <p:cNvSpPr>
            <a:spLocks noGrp="1"/>
          </p:cNvSpPr>
          <p:nvPr>
            <p:ph type="subTitle" idx="1"/>
          </p:nvPr>
        </p:nvSpPr>
        <p:spPr>
          <a:xfrm>
            <a:off x="381000" y="3973795"/>
            <a:ext cx="7772400" cy="551523"/>
          </a:xfrm>
        </p:spPr>
        <p:txBody>
          <a:bodyPr>
            <a:normAutofit/>
          </a:bodyPr>
          <a:lstStyle/>
          <a:p>
            <a:r>
              <a:rPr lang="en-US" sz="2000" u="sng" dirty="0">
                <a:hlinkClick r:id="rId3"/>
              </a:rPr>
              <a:t>Virtual Annual Diabetes Management Training Video #1</a:t>
            </a:r>
            <a:endParaRPr lang="en-US" sz="2000" dirty="0"/>
          </a:p>
        </p:txBody>
      </p:sp>
      <p:sp>
        <p:nvSpPr>
          <p:cNvPr id="3" name="Down Arrow 2"/>
          <p:cNvSpPr/>
          <p:nvPr/>
        </p:nvSpPr>
        <p:spPr>
          <a:xfrm rot="20166016">
            <a:off x="3960625" y="3414598"/>
            <a:ext cx="811266" cy="6143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9156" y="372436"/>
            <a:ext cx="1639244" cy="1639244"/>
          </a:xfrm>
          <a:prstGeom prst="rect">
            <a:avLst/>
          </a:prstGeom>
        </p:spPr>
      </p:pic>
    </p:spTree>
    <p:extLst>
      <p:ext uri="{BB962C8B-B14F-4D97-AF65-F5344CB8AC3E}">
        <p14:creationId xmlns:p14="http://schemas.microsoft.com/office/powerpoint/2010/main" val="4285892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408" y="0"/>
            <a:ext cx="3448592" cy="2011680"/>
          </a:xfrm>
          <a:prstGeom prst="rect">
            <a:avLst/>
          </a:prstGeom>
          <a:ln>
            <a:noFill/>
          </a:ln>
          <a:effectLst>
            <a:softEdge rad="112500"/>
          </a:effectLst>
        </p:spPr>
      </p:pic>
      <p:sp>
        <p:nvSpPr>
          <p:cNvPr id="5" name="TextBox 4"/>
          <p:cNvSpPr txBox="1"/>
          <p:nvPr/>
        </p:nvSpPr>
        <p:spPr>
          <a:xfrm>
            <a:off x="0" y="6096000"/>
            <a:ext cx="4876800" cy="738664"/>
          </a:xfrm>
          <a:prstGeom prst="rect">
            <a:avLst/>
          </a:prstGeom>
          <a:noFill/>
        </p:spPr>
        <p:txBody>
          <a:bodyPr wrap="square" rtlCol="0">
            <a:spAutoFit/>
          </a:bodyPr>
          <a:lstStyle/>
          <a:p>
            <a:r>
              <a:rPr lang="en-US" sz="1400" b="1" dirty="0" smtClean="0"/>
              <a:t>Oklahoma State Department of Education</a:t>
            </a:r>
          </a:p>
          <a:p>
            <a:r>
              <a:rPr lang="en-US" sz="1400" b="1" dirty="0" smtClean="0"/>
              <a:t>2500 N Lincoln Blvd.</a:t>
            </a:r>
          </a:p>
          <a:p>
            <a:r>
              <a:rPr lang="en-US" sz="1400" b="1" dirty="0" smtClean="0"/>
              <a:t>Oklahoma City, OK  73105</a:t>
            </a:r>
            <a:endParaRPr lang="en-US" sz="1400" b="1" dirty="0"/>
          </a:p>
        </p:txBody>
      </p:sp>
      <p:sp>
        <p:nvSpPr>
          <p:cNvPr id="6" name="Title 5"/>
          <p:cNvSpPr>
            <a:spLocks noGrp="1"/>
          </p:cNvSpPr>
          <p:nvPr>
            <p:ph type="ctrTitle"/>
          </p:nvPr>
        </p:nvSpPr>
        <p:spPr>
          <a:xfrm>
            <a:off x="457200" y="1605335"/>
            <a:ext cx="8229600" cy="1863289"/>
          </a:xfrm>
        </p:spPr>
        <p:txBody>
          <a:bodyPr>
            <a:noAutofit/>
          </a:bodyPr>
          <a:lstStyle/>
          <a:p>
            <a:pPr algn="l"/>
            <a:r>
              <a:rPr lang="en-US" sz="2400" dirty="0">
                <a:effectLst/>
              </a:rPr>
              <a:t>Participants may either access the next video by following that link, or by simply clicking on the next corresponding video that is housed on the course homepage. </a:t>
            </a:r>
            <a:br>
              <a:rPr lang="en-US" sz="2400" dirty="0">
                <a:effectLst/>
              </a:rPr>
            </a:br>
            <a:endParaRPr lang="en-US" sz="500" dirty="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3028188"/>
            <a:ext cx="4572000" cy="3988060"/>
          </a:xfrm>
          <a:prstGeom prst="rect">
            <a:avLst/>
          </a:prstGeom>
        </p:spPr>
      </p:pic>
      <p:sp>
        <p:nvSpPr>
          <p:cNvPr id="3" name="Right Arrow 2"/>
          <p:cNvSpPr/>
          <p:nvPr/>
        </p:nvSpPr>
        <p:spPr>
          <a:xfrm rot="664868">
            <a:off x="2360432" y="3058252"/>
            <a:ext cx="2152763" cy="820744"/>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76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7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275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1278</TotalTime>
  <Words>721</Words>
  <Application>Microsoft Office PowerPoint</Application>
  <PresentationFormat>On-screen Show (4:3)</PresentationFormat>
  <Paragraphs>70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Lucida Sans Unicode</vt:lpstr>
      <vt:lpstr>Verdana</vt:lpstr>
      <vt:lpstr>Wingdings 2</vt:lpstr>
      <vt:lpstr>Wingdings 3</vt:lpstr>
      <vt:lpstr>Concourse</vt:lpstr>
      <vt:lpstr>Welcome to the Virtual Annual Diabetes Management Training. We are excited to be offering you this training. Remember this is for the school personnel that have previously attended an in-person diabetes management training only. If you have not completed an in-person training within the last 12 months, then please exit this training now, and contact the Oklahoma State Department of Education's Office of Instruction and Curriculum.  </vt:lpstr>
      <vt:lpstr>Each session consists of a short training video and a quiz that accompanies it. All enrolled participants must watch the training video before attempting the quiz. In order to successfully complete each session, a passing score of at least 80% is required on each quiz.      </vt:lpstr>
      <vt:lpstr>Failure to score at least 80% on a quiz attempt will require a 15-minute timeout before another attempt can be made. During the 15-minute timeout, attendees are highly encouraged to re-watch the training video and review any notes that may be helpful. </vt:lpstr>
      <vt:lpstr>BE AWARE that only two quiz attempts can be made per session. The quiz will no longer be accessible after two failed attempts.</vt:lpstr>
      <vt:lpstr>To access a quiz, an enrollment key is required.  </vt:lpstr>
      <vt:lpstr> The enrollment key for session one is:    </vt:lpstr>
      <vt:lpstr>After successfully passing each quiz a new enrollment key will be provided along with a message confirming that you have passed the section.</vt:lpstr>
      <vt:lpstr>In addition to the enrollment key, a link to the next training video will be provided as well.</vt:lpstr>
      <vt:lpstr>Participants may either access the next video by following that link, or by simply clicking on the next corresponding video that is housed on the course homepage.  </vt:lpstr>
      <vt:lpstr>After successfully completing all seven sessions, an enrollment key will be provided for session eight. </vt:lpstr>
      <vt:lpstr>Session eight is not an actual class, but it will house the course certificate of completion.  </vt:lpstr>
      <vt:lpstr>After entering the enrollment key for session eight, follow the link to retrieve your course certificate of completion. Session eight will also house a link to access a course evaluation.   </vt:lpstr>
      <vt:lpstr>Follow the link to complete the course evaluation. The course evaluation provides valuable feedback that will be used to make this training even more successful and user friendly in the future. </vt:lpstr>
      <vt:lpstr>If at any moment during the Virtual Annual Diabetes Management Training you experience technical issues or require assistance navigating the training, please contact Savannah Owen, Director of Health and Physical Education, Oklahoma State Department of Education by emailing savannah.owen@sde.ok.gov  </vt:lpstr>
      <vt:lpstr>Every effort will be made to respond to your request for help within one business day.   </vt:lpstr>
      <vt:lpstr>You are now ready to begin the Virtual Annual Diabetes Management Training. Remember that the enrollment key for the session one quiz is “INSULIN.” Good luck and enjoy the training. To view the first training video click here  </vt:lpstr>
    </vt:vector>
  </TitlesOfParts>
  <Company>Oklahoma State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Vickie Hale</dc:creator>
  <cp:lastModifiedBy>Savannah Owen</cp:lastModifiedBy>
  <cp:revision>33</cp:revision>
  <dcterms:created xsi:type="dcterms:W3CDTF">2013-01-22T15:11:06Z</dcterms:created>
  <dcterms:modified xsi:type="dcterms:W3CDTF">2017-07-28T18:14:32Z</dcterms:modified>
</cp:coreProperties>
</file>