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1"/>
  </p:notesMasterIdLst>
  <p:sldIdLst>
    <p:sldId id="259" r:id="rId5"/>
    <p:sldId id="256" r:id="rId6"/>
    <p:sldId id="260" r:id="rId7"/>
    <p:sldId id="261" r:id="rId8"/>
    <p:sldId id="26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263" r:id="rId24"/>
    <p:sldId id="276" r:id="rId25"/>
    <p:sldId id="264" r:id="rId26"/>
    <p:sldId id="277" r:id="rId27"/>
    <p:sldId id="278" r:id="rId28"/>
    <p:sldId id="280" r:id="rId29"/>
    <p:sldId id="281" r:id="rId30"/>
    <p:sldId id="282" r:id="rId31"/>
    <p:sldId id="283" r:id="rId32"/>
    <p:sldId id="284" r:id="rId33"/>
    <p:sldId id="285" r:id="rId34"/>
    <p:sldId id="287" r:id="rId35"/>
    <p:sldId id="275" r:id="rId36"/>
    <p:sldId id="288" r:id="rId37"/>
    <p:sldId id="307" r:id="rId38"/>
    <p:sldId id="292" r:id="rId39"/>
    <p:sldId id="289" r:id="rId40"/>
    <p:sldId id="290" r:id="rId41"/>
    <p:sldId id="291" r:id="rId42"/>
    <p:sldId id="274" r:id="rId43"/>
    <p:sldId id="308" r:id="rId44"/>
    <p:sldId id="311" r:id="rId45"/>
    <p:sldId id="312" r:id="rId46"/>
    <p:sldId id="309" r:id="rId47"/>
    <p:sldId id="310" r:id="rId48"/>
    <p:sldId id="272" r:id="rId49"/>
    <p:sldId id="27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3" autoAdjust="0"/>
    <p:restoredTop sz="94716"/>
  </p:normalViewPr>
  <p:slideViewPr>
    <p:cSldViewPr snapToGrid="0" snapToObjects="1">
      <p:cViewPr varScale="1">
        <p:scale>
          <a:sx n="114" d="100"/>
          <a:sy n="114" d="100"/>
        </p:scale>
        <p:origin x="564" y="10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61537-3457-4BB2-AE2D-969D5958EF31}" type="datetimeFigureOut">
              <a:rPr lang="en-US" smtClean="0"/>
              <a:t>6/23/2017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9BB56-85BB-4B12-9F78-2F938C889005}" type="slidenum">
              <a:rPr lang="en-US" smtClean="0"/>
              <a:t>‹#›</a:t>
            </a:fld>
            <a:endParaRPr lang="en-US"/>
          </a:p>
        </p:txBody>
      </p:sp>
    </p:spTree>
    <p:extLst>
      <p:ext uri="{BB962C8B-B14F-4D97-AF65-F5344CB8AC3E}">
        <p14:creationId xmlns:p14="http://schemas.microsoft.com/office/powerpoint/2010/main" val="189092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OSDE will be working with the Center for Early Childhood Professional Development (CECPD) with support from the Educational Training, Assessment and Measurement (E-TEAM), Department of the College of Continuing Education, University of Oklahoma. Specifically, the CECPD and E-TEAM will conduct an Early Learning Quick Assessment: Kindergarten (ELQA-K), progress monitoring assessment pilot focused on early literacy and numeracy and report the findings of this pilot to Oklahoma State Department of Education. Furthermore, CECPD and E-TEAM will conduct a random sampling study using the ELQA at the beginning of kindergarten. The pilot will include a minimum of 10 classrooms from Oklahoma public schools with at least 200 students participating.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the ELQA-Kindergarten Entry Readiness will be used by the recruited teachers to collect data based on student’s early literacy skills in Uppercase Letter Identification, Lowercase Letter Identification, Letter Sounds, Rhyming, Print Concepts, Receptive Vocabulary, Expressive Vocabulary, Reading Fluency, and Comprehension. Moreover, they will collect data based on student’s early numeracy skills.</a:t>
            </a:r>
          </a:p>
          <a:p>
            <a:endParaRPr lang="en-US" dirty="0"/>
          </a:p>
        </p:txBody>
      </p:sp>
      <p:sp>
        <p:nvSpPr>
          <p:cNvPr id="4" name="Slide Number Placeholder 3"/>
          <p:cNvSpPr>
            <a:spLocks noGrp="1"/>
          </p:cNvSpPr>
          <p:nvPr>
            <p:ph type="sldNum" sz="quarter" idx="10"/>
          </p:nvPr>
        </p:nvSpPr>
        <p:spPr/>
        <p:txBody>
          <a:bodyPr/>
          <a:lstStyle/>
          <a:p>
            <a:fld id="{F169BB56-85BB-4B12-9F78-2F938C889005}" type="slidenum">
              <a:rPr lang="en-US" smtClean="0"/>
              <a:t>33</a:t>
            </a:fld>
            <a:endParaRPr lang="en-US"/>
          </a:p>
        </p:txBody>
      </p:sp>
    </p:spTree>
    <p:extLst>
      <p:ext uri="{BB962C8B-B14F-4D97-AF65-F5344CB8AC3E}">
        <p14:creationId xmlns:p14="http://schemas.microsoft.com/office/powerpoint/2010/main" val="226710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--SIMR</a:t>
            </a:r>
            <a:r>
              <a:rPr lang="en-US" baseline="0" dirty="0" smtClean="0"/>
              <a:t> (% proficient on 3</a:t>
            </a:r>
            <a:r>
              <a:rPr lang="en-US" baseline="30000" dirty="0" smtClean="0"/>
              <a:t>rd</a:t>
            </a:r>
            <a:r>
              <a:rPr lang="en-US" baseline="0" dirty="0" smtClean="0"/>
              <a:t> grade reading assessment) did not improve from last year –statistically the same.</a:t>
            </a:r>
          </a:p>
          <a:p>
            <a:r>
              <a:rPr lang="en-US" dirty="0" smtClean="0"/>
              <a:t>--Training aimed at both general and special education teachers.</a:t>
            </a:r>
          </a:p>
          <a:p>
            <a:r>
              <a:rPr lang="en-US" dirty="0" smtClean="0"/>
              <a:t>--Major</a:t>
            </a:r>
            <a:r>
              <a:rPr lang="en-US" baseline="0" dirty="0" smtClean="0"/>
              <a:t> parent engagement activity planned for fall 2017 in Tulsa—talk to Greg James if you want to </a:t>
            </a:r>
            <a:r>
              <a:rPr lang="en-US" baseline="0" smtClean="0"/>
              <a:t>be involved.</a:t>
            </a:r>
          </a:p>
          <a:p>
            <a:endParaRPr lang="en-US" dirty="0" smtClean="0"/>
          </a:p>
          <a:p>
            <a:r>
              <a:rPr lang="en-US" dirty="0" smtClean="0"/>
              <a:t>Six strategies:</a:t>
            </a:r>
          </a:p>
          <a:p>
            <a:pPr marL="228600" indent="-228600">
              <a:buAutoNum type="arabicPeriod"/>
            </a:pPr>
            <a:r>
              <a:rPr lang="en-US" dirty="0" smtClean="0"/>
              <a:t>STNs</a:t>
            </a:r>
            <a:r>
              <a:rPr lang="en-US" baseline="0" dirty="0" smtClean="0"/>
              <a:t> for SoonerStart</a:t>
            </a:r>
          </a:p>
          <a:p>
            <a:pPr marL="228600" indent="-228600">
              <a:buAutoNum type="arabicPeriod"/>
            </a:pPr>
            <a:r>
              <a:rPr lang="en-US" baseline="0" dirty="0" smtClean="0"/>
              <a:t>RBA and monitoring revamp</a:t>
            </a:r>
          </a:p>
          <a:p>
            <a:pPr marL="228600" indent="-228600">
              <a:buAutoNum type="arabicPeriod"/>
            </a:pPr>
            <a:r>
              <a:rPr lang="en-US" baseline="0" dirty="0" smtClean="0"/>
              <a:t>AT and accommodations for parents</a:t>
            </a:r>
          </a:p>
          <a:p>
            <a:pPr marL="228600" indent="-228600">
              <a:buAutoNum type="arabicPeriod"/>
            </a:pPr>
            <a:r>
              <a:rPr lang="en-US" baseline="0" dirty="0" smtClean="0"/>
              <a:t>AT and accommodations for teachers/admins</a:t>
            </a:r>
          </a:p>
          <a:p>
            <a:pPr marL="228600" indent="-228600">
              <a:buAutoNum type="arabicPeriod"/>
            </a:pPr>
            <a:r>
              <a:rPr lang="en-US" dirty="0" smtClean="0"/>
              <a:t>Family early literacy training</a:t>
            </a:r>
            <a:r>
              <a:rPr lang="en-US" baseline="0" dirty="0" smtClean="0"/>
              <a:t> and outreach</a:t>
            </a:r>
          </a:p>
          <a:p>
            <a:pPr marL="228600" indent="-228600">
              <a:buAutoNum type="arabicPeriod"/>
            </a:pPr>
            <a:r>
              <a:rPr lang="en-US" baseline="0" dirty="0" smtClean="0"/>
              <a:t>LETRS/literacy PD for teachers</a:t>
            </a:r>
            <a:endParaRPr lang="en-US" dirty="0"/>
          </a:p>
        </p:txBody>
      </p:sp>
      <p:sp>
        <p:nvSpPr>
          <p:cNvPr id="4" name="Slide Number Placeholder 3"/>
          <p:cNvSpPr>
            <a:spLocks noGrp="1"/>
          </p:cNvSpPr>
          <p:nvPr>
            <p:ph type="sldNum" sz="quarter" idx="10"/>
          </p:nvPr>
        </p:nvSpPr>
        <p:spPr/>
        <p:txBody>
          <a:bodyPr/>
          <a:lstStyle/>
          <a:p>
            <a:fld id="{67813740-06E4-4E31-BD21-9326300D42FB}" type="slidenum">
              <a:rPr lang="en-US" smtClean="0"/>
              <a:t>34</a:t>
            </a:fld>
            <a:endParaRPr lang="en-US"/>
          </a:p>
        </p:txBody>
      </p:sp>
    </p:spTree>
    <p:extLst>
      <p:ext uri="{BB962C8B-B14F-4D97-AF65-F5344CB8AC3E}">
        <p14:creationId xmlns:p14="http://schemas.microsoft.com/office/powerpoint/2010/main" val="3363836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6/23/2017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67332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6/23/2017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214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dirty="0"/>
              <a:t>SB 0428 – For three years beginning July 1, 2017, those who have retired as active classroom teachers and who have not been employed by any public school for at least one year postretirement will be eligible to be re-employed as an active classroom teacher with no limitations on earnings. This provision is in effect for a period of three years. Effective July 1, 2017. (Signed by </a:t>
            </a:r>
            <a:r>
              <a:rPr lang="en-US" dirty="0" err="1"/>
              <a:t>Gov</a:t>
            </a:r>
            <a:r>
              <a:rPr lang="en-US" dirty="0"/>
              <a:t> May 15.)</a:t>
            </a:r>
          </a:p>
        </p:txBody>
      </p:sp>
    </p:spTree>
    <p:extLst>
      <p:ext uri="{BB962C8B-B14F-4D97-AF65-F5344CB8AC3E}">
        <p14:creationId xmlns:p14="http://schemas.microsoft.com/office/powerpoint/2010/main" val="156707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20000"/>
          </a:bodyPr>
          <a:lstStyle/>
          <a:p>
            <a:r>
              <a:rPr lang="en-US" dirty="0"/>
              <a:t>SB 0244 – Requires each virtual charter school board to adopt an attendance policy by July 1, 2018, which may allow attendance to be a proportional amount of the required attendance policy provisions. States that a student is considered in attendance for a quarter if they 1) complete instructional activities on at least 90% of the days 2) is on pace for course completion, or 3) completes no less than 40 instructional activities within the quarter. Effective January 1, 2018. (Signed by </a:t>
            </a:r>
            <a:r>
              <a:rPr lang="en-US" dirty="0" err="1"/>
              <a:t>Gov</a:t>
            </a:r>
            <a:r>
              <a:rPr lang="en-US" dirty="0"/>
              <a:t> May 12.)</a:t>
            </a:r>
          </a:p>
        </p:txBody>
      </p:sp>
    </p:spTree>
    <p:extLst>
      <p:ext uri="{BB962C8B-B14F-4D97-AF65-F5344CB8AC3E}">
        <p14:creationId xmlns:p14="http://schemas.microsoft.com/office/powerpoint/2010/main" val="320573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10000"/>
          </a:bodyPr>
          <a:lstStyle/>
          <a:p>
            <a:r>
              <a:rPr lang="en-US" dirty="0"/>
              <a:t>HB 2155 – Requires the State Board to adopt a system of statewide Individual Career Academic Plans (ICAP). Beginning in 2019-2020, students entering ninth grade must complete an ICAP in order to graduate. ICAPs for each student will include career and college interest surveys; postsecondary and workforce goals; progress toward said goals; academic progress; and experience in work environment activities. Effective November 1, 2017. (Signed by </a:t>
            </a:r>
            <a:r>
              <a:rPr lang="en-US" dirty="0" err="1"/>
              <a:t>Gov</a:t>
            </a:r>
            <a:r>
              <a:rPr lang="en-US" dirty="0"/>
              <a:t> May 2.)</a:t>
            </a:r>
          </a:p>
        </p:txBody>
      </p:sp>
    </p:spTree>
    <p:extLst>
      <p:ext uri="{BB962C8B-B14F-4D97-AF65-F5344CB8AC3E}">
        <p14:creationId xmlns:p14="http://schemas.microsoft.com/office/powerpoint/2010/main" val="327117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lnSpcReduction="10000"/>
          </a:bodyPr>
          <a:lstStyle/>
          <a:p>
            <a:r>
              <a:rPr lang="en-US" dirty="0"/>
              <a:t>SB 301 – Exempts students who were in out-of-home placement with DHS, who were adopted while in DHS custody, or who were in out-of-home placement with the Office of Juvenile Affairs to be exempt from the requirement to spend the prior school year in attendance at a public school in order to participate in the Lindsey Nicole Henry Scholarship program. Effective September 1, 2017. (Signed by </a:t>
            </a:r>
            <a:r>
              <a:rPr lang="en-US" dirty="0" err="1"/>
              <a:t>Gov</a:t>
            </a:r>
            <a:r>
              <a:rPr lang="en-US" dirty="0"/>
              <a:t> May 12.)</a:t>
            </a:r>
          </a:p>
        </p:txBody>
      </p:sp>
    </p:spTree>
    <p:extLst>
      <p:ext uri="{BB962C8B-B14F-4D97-AF65-F5344CB8AC3E}">
        <p14:creationId xmlns:p14="http://schemas.microsoft.com/office/powerpoint/2010/main" val="66607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20000"/>
          </a:bodyPr>
          <a:lstStyle/>
          <a:p>
            <a:r>
              <a:rPr lang="en-US" dirty="0"/>
              <a:t>HB 2008 – Creates the Dyslexia and Education Task Force, which is directed to create a handbook to guide schools, students and parents in identifying, intervening and supporting students with dyslexia. The task force will have 20 members including the Superintendent of Public Instruction. Appointments must be made by September 1, 2017. The task force must issue a report of its findings to the Legislature and Governor by December 1, 2018. Effective May 15, 2017. (Signed by </a:t>
            </a:r>
            <a:r>
              <a:rPr lang="en-US" dirty="0" err="1"/>
              <a:t>Gov</a:t>
            </a:r>
            <a:r>
              <a:rPr lang="en-US" dirty="0"/>
              <a:t> May 15.)</a:t>
            </a:r>
          </a:p>
        </p:txBody>
      </p:sp>
    </p:spTree>
    <p:extLst>
      <p:ext uri="{BB962C8B-B14F-4D97-AF65-F5344CB8AC3E}">
        <p14:creationId xmlns:p14="http://schemas.microsoft.com/office/powerpoint/2010/main" val="386714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20000"/>
          </a:bodyPr>
          <a:lstStyle/>
          <a:p>
            <a:r>
              <a:rPr lang="en-US" dirty="0"/>
              <a:t>HB 1789 – Requires training for prospective teachers in order to meet the needs of students with dyslexia, including strategies for instruction, assessment and intervention. The training will be informed by reports and groups such as the Report of the National Reading Panel, the Response to Intervention guidelines, the Council for Exceptional Children, the International Dyslexia Association, the International Literacy Association, the National Council of Teachers of English and the National Association for the Education of Young Children. Effective July 1, 2017. (Signed by </a:t>
            </a:r>
            <a:r>
              <a:rPr lang="en-US" dirty="0" err="1"/>
              <a:t>Gov</a:t>
            </a:r>
            <a:r>
              <a:rPr lang="en-US" dirty="0"/>
              <a:t> April 24.)</a:t>
            </a:r>
          </a:p>
        </p:txBody>
      </p:sp>
    </p:spTree>
    <p:extLst>
      <p:ext uri="{BB962C8B-B14F-4D97-AF65-F5344CB8AC3E}">
        <p14:creationId xmlns:p14="http://schemas.microsoft.com/office/powerpoint/2010/main" val="233232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dirty="0"/>
              <a:t>HB 1623 – Prohibits schools from using corporal punishment on students identified to have “the most significant cognitive disabilities” according to criteria established by the State Department of Education unless addressed in an IEP. Effective November 1, 2017. (Signed by </a:t>
            </a:r>
            <a:r>
              <a:rPr lang="en-US" dirty="0" err="1"/>
              <a:t>Gov</a:t>
            </a:r>
            <a:r>
              <a:rPr lang="en-US" dirty="0"/>
              <a:t> May 10.)</a:t>
            </a:r>
          </a:p>
        </p:txBody>
      </p:sp>
    </p:spTree>
    <p:extLst>
      <p:ext uri="{BB962C8B-B14F-4D97-AF65-F5344CB8AC3E}">
        <p14:creationId xmlns:p14="http://schemas.microsoft.com/office/powerpoint/2010/main" val="54124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dirty="0"/>
              <a:t>SB 0045 – Authorizes the OSDE to contract directly with educators for services, when it needs the expertise and qualifications of a certified educator, without being subject to state competitive bidding requirements. Effective July 1, 2017. (Signed by </a:t>
            </a:r>
            <a:r>
              <a:rPr lang="en-US" dirty="0" err="1"/>
              <a:t>Gov</a:t>
            </a:r>
            <a:r>
              <a:rPr lang="en-US" dirty="0"/>
              <a:t> April 24.)</a:t>
            </a:r>
          </a:p>
        </p:txBody>
      </p:sp>
    </p:spTree>
    <p:extLst>
      <p:ext uri="{BB962C8B-B14F-4D97-AF65-F5344CB8AC3E}">
        <p14:creationId xmlns:p14="http://schemas.microsoft.com/office/powerpoint/2010/main" val="362171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dirty="0"/>
              <a:t>SB 0014 – Creates the Oklahoma License to Educate License Plate, the fees from which will be deposited in the Oklahoma Teacher Recruitment Revolving Fund (created in SB 0015). Effective November 1, 2017. (Signed by </a:t>
            </a:r>
            <a:r>
              <a:rPr lang="en-US" dirty="0" err="1"/>
              <a:t>Gov</a:t>
            </a:r>
            <a:r>
              <a:rPr lang="en-US" dirty="0"/>
              <a:t> April 25.)</a:t>
            </a:r>
          </a:p>
        </p:txBody>
      </p:sp>
    </p:spTree>
    <p:extLst>
      <p:ext uri="{BB962C8B-B14F-4D97-AF65-F5344CB8AC3E}">
        <p14:creationId xmlns:p14="http://schemas.microsoft.com/office/powerpoint/2010/main" val="63420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20000"/>
          </a:bodyPr>
          <a:lstStyle/>
          <a:p>
            <a:r>
              <a:rPr lang="en-US" dirty="0"/>
              <a:t>SB 0015 – Directs the OSDE and the State Regents to develop a teacher recruitment program, emphasizing (but not limiting to) high school and undergraduate students, mid-career and retired professionals, retired or honorably discharged military personnel, and members of underrepresented gender and ethnic groups. The program will be financed by the Oklahoma Teacher Recruitment Revolving Fund, which will get its funds from the Oklahoma License to Educate License Plate fees. Effective July 1, 2017. (Signed by </a:t>
            </a:r>
            <a:r>
              <a:rPr lang="en-US" dirty="0" err="1"/>
              <a:t>Gov</a:t>
            </a:r>
            <a:r>
              <a:rPr lang="en-US" dirty="0"/>
              <a:t> May 1.)</a:t>
            </a:r>
          </a:p>
        </p:txBody>
      </p:sp>
    </p:spTree>
    <p:extLst>
      <p:ext uri="{BB962C8B-B14F-4D97-AF65-F5344CB8AC3E}">
        <p14:creationId xmlns:p14="http://schemas.microsoft.com/office/powerpoint/2010/main" val="7119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989"/>
            <a:ext cx="7772400" cy="1470025"/>
          </a:xfrm>
        </p:spPr>
        <p:txBody>
          <a:bodyPr>
            <a:normAutofit/>
          </a:bodyPr>
          <a:lstStyle/>
          <a:p>
            <a:r>
              <a:rPr lang="en-US" cap="all" spc="-100" dirty="0">
                <a:solidFill>
                  <a:srgbClr val="4472C4">
                    <a:lumMod val="75000"/>
                  </a:srgbClr>
                </a:solidFill>
                <a:latin typeface="Lucida Sans Unicode"/>
                <a:cs typeface="+mj-cs"/>
              </a:rPr>
              <a:t>Idea B </a:t>
            </a:r>
            <a:br>
              <a:rPr lang="en-US" cap="all" spc="-100" dirty="0">
                <a:solidFill>
                  <a:srgbClr val="4472C4">
                    <a:lumMod val="75000"/>
                  </a:srgbClr>
                </a:solidFill>
                <a:latin typeface="Lucida Sans Unicode"/>
                <a:cs typeface="+mj-cs"/>
              </a:rPr>
            </a:br>
            <a:r>
              <a:rPr lang="en-US" cap="all" spc="-100" dirty="0">
                <a:solidFill>
                  <a:srgbClr val="4472C4">
                    <a:lumMod val="75000"/>
                  </a:srgbClr>
                </a:solidFill>
                <a:latin typeface="Lucida Sans Unicode"/>
                <a:cs typeface="+mj-cs"/>
              </a:rPr>
              <a:t>State Advisory Panel</a:t>
            </a:r>
            <a:endParaRPr lang="en-US" sz="5400" dirty="0"/>
          </a:p>
        </p:txBody>
      </p:sp>
      <p:sp>
        <p:nvSpPr>
          <p:cNvPr id="3" name="Subtitle 2"/>
          <p:cNvSpPr>
            <a:spLocks noGrp="1"/>
          </p:cNvSpPr>
          <p:nvPr>
            <p:ph type="subTitle" idx="1"/>
          </p:nvPr>
        </p:nvSpPr>
        <p:spPr>
          <a:xfrm>
            <a:off x="1371600" y="3500154"/>
            <a:ext cx="6400800" cy="2138646"/>
          </a:xfrm>
        </p:spPr>
        <p:txBody>
          <a:bodyPr>
            <a:normAutofit fontScale="77500" lnSpcReduction="20000"/>
          </a:bodyPr>
          <a:lstStyle/>
          <a:p>
            <a:r>
              <a:rPr lang="en-US" dirty="0">
                <a:solidFill>
                  <a:schemeClr val="tx1"/>
                </a:solidFill>
              </a:rPr>
              <a:t>Thursday, </a:t>
            </a:r>
            <a:r>
              <a:rPr lang="en-US" dirty="0" smtClean="0">
                <a:solidFill>
                  <a:schemeClr val="tx1"/>
                </a:solidFill>
              </a:rPr>
              <a:t>June 1, 2017</a:t>
            </a:r>
            <a:endParaRPr lang="en-US" dirty="0">
              <a:solidFill>
                <a:schemeClr val="tx1"/>
              </a:solidFill>
            </a:endParaRPr>
          </a:p>
          <a:p>
            <a:r>
              <a:rPr lang="en-US" dirty="0">
                <a:solidFill>
                  <a:schemeClr val="tx1"/>
                </a:solidFill>
              </a:rPr>
              <a:t>801 East 91</a:t>
            </a:r>
            <a:r>
              <a:rPr lang="en-US" baseline="30000" dirty="0">
                <a:solidFill>
                  <a:schemeClr val="tx1"/>
                </a:solidFill>
              </a:rPr>
              <a:t>st</a:t>
            </a:r>
            <a:r>
              <a:rPr lang="en-US" dirty="0">
                <a:solidFill>
                  <a:schemeClr val="tx1"/>
                </a:solidFill>
              </a:rPr>
              <a:t> Street</a:t>
            </a:r>
          </a:p>
          <a:p>
            <a:r>
              <a:rPr lang="en-US" dirty="0">
                <a:solidFill>
                  <a:schemeClr val="tx1"/>
                </a:solidFill>
              </a:rPr>
              <a:t>Tulsa, Oklahoma</a:t>
            </a:r>
          </a:p>
          <a:p>
            <a:r>
              <a:rPr lang="en-US" dirty="0">
                <a:solidFill>
                  <a:schemeClr val="tx1"/>
                </a:solidFill>
              </a:rPr>
              <a:t>Tulsa Tech Conference Center (Riverside Campus)</a:t>
            </a:r>
          </a:p>
          <a:p>
            <a:r>
              <a:rPr lang="en-US" dirty="0">
                <a:solidFill>
                  <a:schemeClr val="tx1"/>
                </a:solidFill>
              </a:rPr>
              <a:t>12:30 p.m. - 4:00 p.m.</a:t>
            </a:r>
          </a:p>
        </p:txBody>
      </p:sp>
    </p:spTree>
    <p:extLst>
      <p:ext uri="{BB962C8B-B14F-4D97-AF65-F5344CB8AC3E}">
        <p14:creationId xmlns:p14="http://schemas.microsoft.com/office/powerpoint/2010/main" val="238925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20</a:t>
            </a:fld>
            <a:endParaRPr lang="en-US" dirty="0"/>
          </a:p>
        </p:txBody>
      </p:sp>
      <p:sp>
        <p:nvSpPr>
          <p:cNvPr id="3" name="Content Placeholder 2"/>
          <p:cNvSpPr>
            <a:spLocks noGrp="1"/>
          </p:cNvSpPr>
          <p:nvPr>
            <p:ph idx="1"/>
          </p:nvPr>
        </p:nvSpPr>
        <p:spPr/>
        <p:txBody>
          <a:bodyPr/>
          <a:lstStyle/>
          <a:p>
            <a:r>
              <a:rPr lang="en-US" dirty="0" smtClean="0"/>
              <a:t>Revising General Supervision System</a:t>
            </a:r>
          </a:p>
          <a:p>
            <a:r>
              <a:rPr lang="en-US" dirty="0" smtClean="0"/>
              <a:t>Revising Determinations</a:t>
            </a:r>
          </a:p>
          <a:p>
            <a:pPr lvl="1"/>
            <a:r>
              <a:rPr lang="en-US" dirty="0" smtClean="0"/>
              <a:t>Compliance Indicators</a:t>
            </a:r>
          </a:p>
          <a:p>
            <a:pPr lvl="1"/>
            <a:r>
              <a:rPr lang="en-US" dirty="0" smtClean="0"/>
              <a:t>Results Driven Accountability (Performance Indicators)</a:t>
            </a:r>
          </a:p>
          <a:p>
            <a:pPr lvl="1"/>
            <a:r>
              <a:rPr lang="en-US" dirty="0" smtClean="0"/>
              <a:t>LEA Risk Assessment</a:t>
            </a:r>
          </a:p>
          <a:p>
            <a:r>
              <a:rPr lang="en-US" dirty="0" smtClean="0"/>
              <a:t>LEA Risk to SEA</a:t>
            </a:r>
          </a:p>
          <a:p>
            <a:pPr lvl="1"/>
            <a:r>
              <a:rPr lang="en-US" dirty="0" smtClean="0"/>
              <a:t>Risk Score </a:t>
            </a:r>
          </a:p>
          <a:p>
            <a:pPr lvl="1"/>
            <a:endParaRPr lang="en-US" dirty="0"/>
          </a:p>
        </p:txBody>
      </p:sp>
    </p:spTree>
    <p:extLst>
      <p:ext uri="{BB962C8B-B14F-4D97-AF65-F5344CB8AC3E}">
        <p14:creationId xmlns:p14="http://schemas.microsoft.com/office/powerpoint/2010/main" val="420551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Budget for FFY17</a:t>
            </a:r>
            <a:endParaRPr lang="en-US" dirty="0"/>
          </a:p>
        </p:txBody>
      </p:sp>
      <p:sp>
        <p:nvSpPr>
          <p:cNvPr id="3" name="Content Placeholder 2"/>
          <p:cNvSpPr>
            <a:spLocks noGrp="1"/>
          </p:cNvSpPr>
          <p:nvPr>
            <p:ph idx="1"/>
          </p:nvPr>
        </p:nvSpPr>
        <p:spPr/>
        <p:txBody>
          <a:bodyPr>
            <a:normAutofit/>
          </a:bodyPr>
          <a:lstStyle/>
          <a:p>
            <a:r>
              <a:rPr lang="en-US" dirty="0" smtClean="0"/>
              <a:t>Part B (611)</a:t>
            </a:r>
          </a:p>
          <a:p>
            <a:pPr lvl="1"/>
            <a:r>
              <a:rPr lang="en-US" dirty="0" smtClean="0"/>
              <a:t>$152,765,881 for FFY17</a:t>
            </a:r>
          </a:p>
          <a:p>
            <a:pPr lvl="1"/>
            <a:r>
              <a:rPr lang="en-US" dirty="0" smtClean="0"/>
              <a:t>$151,502,728 for FFY16</a:t>
            </a:r>
          </a:p>
          <a:p>
            <a:r>
              <a:rPr lang="en-US" dirty="0" smtClean="0"/>
              <a:t>Preschool (619)</a:t>
            </a:r>
          </a:p>
          <a:p>
            <a:pPr lvl="1"/>
            <a:r>
              <a:rPr lang="en-US" dirty="0"/>
              <a:t>$3,513,531 </a:t>
            </a:r>
            <a:r>
              <a:rPr lang="en-US" dirty="0" smtClean="0"/>
              <a:t>FFY16 and FFY17</a:t>
            </a:r>
          </a:p>
          <a:p>
            <a:pPr marL="0" indent="0">
              <a:buNone/>
            </a:pP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21</a:t>
            </a:fld>
            <a:endParaRPr lang="en-US"/>
          </a:p>
        </p:txBody>
      </p:sp>
    </p:spTree>
    <p:extLst>
      <p:ext uri="{BB962C8B-B14F-4D97-AF65-F5344CB8AC3E}">
        <p14:creationId xmlns:p14="http://schemas.microsoft.com/office/powerpoint/2010/main" val="41105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FFY17 Part B (Section 611)</a:t>
            </a:r>
            <a:endParaRPr lang="en-US" dirty="0"/>
          </a:p>
        </p:txBody>
      </p:sp>
      <p:sp>
        <p:nvSpPr>
          <p:cNvPr id="3" name="Content Placeholder 2"/>
          <p:cNvSpPr>
            <a:spLocks noGrp="1"/>
          </p:cNvSpPr>
          <p:nvPr>
            <p:ph idx="1"/>
          </p:nvPr>
        </p:nvSpPr>
        <p:spPr/>
        <p:txBody>
          <a:bodyPr>
            <a:normAutofit/>
          </a:bodyPr>
          <a:lstStyle/>
          <a:p>
            <a:r>
              <a:rPr lang="en-US" dirty="0" smtClean="0"/>
              <a:t>Total Award </a:t>
            </a:r>
          </a:p>
          <a:p>
            <a:pPr lvl="1"/>
            <a:r>
              <a:rPr lang="en-US" dirty="0" smtClean="0"/>
              <a:t>$152,765,881 (FFY16 - $151,502,728)</a:t>
            </a:r>
          </a:p>
          <a:p>
            <a:r>
              <a:rPr lang="en-US" dirty="0" smtClean="0"/>
              <a:t>LEA Base Allocation</a:t>
            </a:r>
          </a:p>
          <a:p>
            <a:pPr lvl="1"/>
            <a:r>
              <a:rPr lang="en-US" dirty="0" smtClean="0"/>
              <a:t>$41,638,213 </a:t>
            </a:r>
          </a:p>
          <a:p>
            <a:r>
              <a:rPr lang="en-US" dirty="0" smtClean="0"/>
              <a:t>LEA Flow-Through</a:t>
            </a:r>
          </a:p>
          <a:p>
            <a:pPr lvl="1"/>
            <a:r>
              <a:rPr lang="en-US" dirty="0" smtClean="0"/>
              <a:t>$133,215,221 (FFY16 - $132,266,766)</a:t>
            </a:r>
            <a:endParaRPr lang="en-US" dirty="0"/>
          </a:p>
          <a:p>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22</a:t>
            </a:fld>
            <a:endParaRPr lang="en-US"/>
          </a:p>
        </p:txBody>
      </p:sp>
    </p:spTree>
    <p:extLst>
      <p:ext uri="{BB962C8B-B14F-4D97-AF65-F5344CB8AC3E}">
        <p14:creationId xmlns:p14="http://schemas.microsoft.com/office/powerpoint/2010/main" val="77760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FFY17 Part B (Section 611)</a:t>
            </a:r>
          </a:p>
        </p:txBody>
      </p:sp>
      <p:sp>
        <p:nvSpPr>
          <p:cNvPr id="3" name="Content Placeholder 2"/>
          <p:cNvSpPr>
            <a:spLocks noGrp="1"/>
          </p:cNvSpPr>
          <p:nvPr>
            <p:ph idx="1"/>
          </p:nvPr>
        </p:nvSpPr>
        <p:spPr/>
        <p:txBody>
          <a:bodyPr>
            <a:normAutofit/>
          </a:bodyPr>
          <a:lstStyle/>
          <a:p>
            <a:r>
              <a:rPr lang="en-US" dirty="0"/>
              <a:t>Administration </a:t>
            </a:r>
          </a:p>
          <a:p>
            <a:pPr lvl="1"/>
            <a:r>
              <a:rPr lang="en-US" dirty="0"/>
              <a:t>$2,974,251 (FFY16 - $2,926,376)</a:t>
            </a:r>
          </a:p>
          <a:p>
            <a:r>
              <a:rPr lang="en-US" dirty="0" smtClean="0"/>
              <a:t>Administration for Part B </a:t>
            </a:r>
          </a:p>
          <a:p>
            <a:pPr lvl="1"/>
            <a:r>
              <a:rPr lang="en-US" dirty="0" smtClean="0"/>
              <a:t>$2,574,251</a:t>
            </a:r>
          </a:p>
          <a:p>
            <a:pPr lvl="1"/>
            <a:r>
              <a:rPr lang="en-US" dirty="0" smtClean="0"/>
              <a:t>Includes Personnel, Rent, Maintenance, Supplies, IT</a:t>
            </a:r>
          </a:p>
          <a:p>
            <a:r>
              <a:rPr lang="en-US" dirty="0" smtClean="0"/>
              <a:t>Administration for Part C</a:t>
            </a:r>
          </a:p>
          <a:p>
            <a:pPr lvl="1"/>
            <a:r>
              <a:rPr lang="en-US" dirty="0" smtClean="0"/>
              <a:t>$400,000</a:t>
            </a:r>
          </a:p>
          <a:p>
            <a:pPr lvl="1"/>
            <a:r>
              <a:rPr lang="en-US" dirty="0" smtClean="0"/>
              <a:t>Personnel</a:t>
            </a:r>
            <a:endParaRPr lang="en-US" dirty="0"/>
          </a:p>
        </p:txBody>
      </p:sp>
    </p:spTree>
    <p:extLst>
      <p:ext uri="{BB962C8B-B14F-4D97-AF65-F5344CB8AC3E}">
        <p14:creationId xmlns:p14="http://schemas.microsoft.com/office/powerpoint/2010/main" val="157022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FFY17 Part B (Section 611)</a:t>
            </a:r>
          </a:p>
        </p:txBody>
      </p:sp>
      <p:sp>
        <p:nvSpPr>
          <p:cNvPr id="3" name="Content Placeholder 2"/>
          <p:cNvSpPr>
            <a:spLocks noGrp="1"/>
          </p:cNvSpPr>
          <p:nvPr>
            <p:ph idx="1"/>
          </p:nvPr>
        </p:nvSpPr>
        <p:spPr/>
        <p:txBody>
          <a:bodyPr/>
          <a:lstStyle/>
          <a:p>
            <a:r>
              <a:rPr lang="en-US" dirty="0"/>
              <a:t>Other State Level Activities</a:t>
            </a:r>
          </a:p>
          <a:p>
            <a:pPr lvl="1"/>
            <a:r>
              <a:rPr lang="en-US" dirty="0"/>
              <a:t>$16,576,409 (FFY16 - $16,309, 586)</a:t>
            </a:r>
          </a:p>
          <a:p>
            <a:r>
              <a:rPr lang="en-US" dirty="0"/>
              <a:t>High Needs (from Other </a:t>
            </a:r>
            <a:r>
              <a:rPr lang="en-US" dirty="0" smtClean="0"/>
              <a:t>State </a:t>
            </a:r>
            <a:r>
              <a:rPr lang="en-US" dirty="0"/>
              <a:t>Level)</a:t>
            </a:r>
          </a:p>
          <a:p>
            <a:pPr lvl="1"/>
            <a:r>
              <a:rPr lang="en-US" dirty="0"/>
              <a:t>$2,500,000 (from Other state Level)</a:t>
            </a:r>
          </a:p>
          <a:p>
            <a:pPr lvl="1"/>
            <a:r>
              <a:rPr lang="en-US" dirty="0"/>
              <a:t>Tier 1 - $1,500,000</a:t>
            </a:r>
          </a:p>
          <a:p>
            <a:pPr lvl="1"/>
            <a:r>
              <a:rPr lang="en-US" dirty="0"/>
              <a:t>Tier 2 - $1,000,000</a:t>
            </a:r>
          </a:p>
          <a:p>
            <a:endParaRPr lang="en-US" dirty="0"/>
          </a:p>
        </p:txBody>
      </p:sp>
    </p:spTree>
    <p:extLst>
      <p:ext uri="{BB962C8B-B14F-4D97-AF65-F5344CB8AC3E}">
        <p14:creationId xmlns:p14="http://schemas.microsoft.com/office/powerpoint/2010/main" val="266647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712425707"/>
              </p:ext>
            </p:extLst>
          </p:nvPr>
        </p:nvGraphicFramePr>
        <p:xfrm>
          <a:off x="421105" y="433388"/>
          <a:ext cx="8337884" cy="6107430"/>
        </p:xfrm>
        <a:graphic>
          <a:graphicData uri="http://schemas.openxmlformats.org/drawingml/2006/table">
            <a:tbl>
              <a:tblPr>
                <a:tableStyleId>{5C22544A-7EE6-4342-B048-85BDC9FD1C3A}</a:tableStyleId>
              </a:tblPr>
              <a:tblGrid>
                <a:gridCol w="5185611">
                  <a:extLst>
                    <a:ext uri="{9D8B030D-6E8A-4147-A177-3AD203B41FA5}">
                      <a16:colId xmlns:a16="http://schemas.microsoft.com/office/drawing/2014/main" val="2866099910"/>
                    </a:ext>
                  </a:extLst>
                </a:gridCol>
                <a:gridCol w="3152273">
                  <a:extLst>
                    <a:ext uri="{9D8B030D-6E8A-4147-A177-3AD203B41FA5}">
                      <a16:colId xmlns:a16="http://schemas.microsoft.com/office/drawing/2014/main" val="3181206990"/>
                    </a:ext>
                  </a:extLst>
                </a:gridCol>
              </a:tblGrid>
              <a:tr h="426244">
                <a:tc>
                  <a:txBody>
                    <a:bodyPr/>
                    <a:lstStyle/>
                    <a:p>
                      <a:pPr algn="l" fontAlgn="b"/>
                      <a:r>
                        <a:rPr lang="en-US" sz="2800" b="1" u="none" strike="noStrike" dirty="0">
                          <a:effectLst/>
                        </a:rPr>
                        <a:t>Area</a:t>
                      </a:r>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2800" b="1" u="none" strike="noStrike" dirty="0">
                          <a:effectLst/>
                        </a:rPr>
                        <a:t>Budget</a:t>
                      </a:r>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753006327"/>
                  </a:ext>
                </a:extLst>
              </a:tr>
              <a:tr h="426244">
                <a:tc>
                  <a:txBody>
                    <a:bodyPr/>
                    <a:lstStyle/>
                    <a:p>
                      <a:pPr algn="l" fontAlgn="b"/>
                      <a:r>
                        <a:rPr lang="en-US" sz="2800" u="none" strike="noStrike" dirty="0">
                          <a:effectLst/>
                        </a:rPr>
                        <a:t>Compliance/Monitoring </a:t>
                      </a:r>
                      <a:endParaRPr lang="en-US" sz="2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300,000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49497"/>
                  </a:ext>
                </a:extLst>
              </a:tr>
              <a:tr h="426244">
                <a:tc>
                  <a:txBody>
                    <a:bodyPr/>
                    <a:lstStyle/>
                    <a:p>
                      <a:pPr algn="l" fontAlgn="b"/>
                      <a:r>
                        <a:rPr lang="en-US" sz="2800" u="none" strike="noStrike" dirty="0">
                          <a:effectLst/>
                        </a:rPr>
                        <a:t>Mediation </a:t>
                      </a:r>
                      <a:endParaRPr lang="en-US" sz="2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300,000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536446"/>
                  </a:ext>
                </a:extLst>
              </a:tr>
              <a:tr h="426244">
                <a:tc>
                  <a:txBody>
                    <a:bodyPr/>
                    <a:lstStyle/>
                    <a:p>
                      <a:pPr algn="l" fontAlgn="b"/>
                      <a:r>
                        <a:rPr lang="en-US" sz="2800" u="none" strike="noStrike" dirty="0">
                          <a:effectLst/>
                        </a:rPr>
                        <a:t>Professional Development </a:t>
                      </a:r>
                      <a:endParaRPr lang="en-US" sz="2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2,750,000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822178"/>
                  </a:ext>
                </a:extLst>
              </a:tr>
              <a:tr h="426244">
                <a:tc>
                  <a:txBody>
                    <a:bodyPr/>
                    <a:lstStyle/>
                    <a:p>
                      <a:pPr algn="l" fontAlgn="b"/>
                      <a:r>
                        <a:rPr lang="en-US" sz="2800" u="none" strike="noStrike" dirty="0">
                          <a:effectLst/>
                        </a:rPr>
                        <a:t>Behavior Development </a:t>
                      </a:r>
                      <a:endParaRPr lang="en-US" sz="2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750,000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365948"/>
                  </a:ext>
                </a:extLst>
              </a:tr>
              <a:tr h="426244">
                <a:tc>
                  <a:txBody>
                    <a:bodyPr/>
                    <a:lstStyle/>
                    <a:p>
                      <a:pPr algn="l" fontAlgn="b"/>
                      <a:r>
                        <a:rPr lang="en-US" sz="2800" u="none" strike="noStrike">
                          <a:effectLst/>
                        </a:rPr>
                        <a:t>Personnel Shortage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750,000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957765"/>
                  </a:ext>
                </a:extLst>
              </a:tr>
              <a:tr h="426244">
                <a:tc>
                  <a:txBody>
                    <a:bodyPr/>
                    <a:lstStyle/>
                    <a:p>
                      <a:pPr algn="l" fontAlgn="b"/>
                      <a:r>
                        <a:rPr lang="en-US" sz="2800" u="none" strike="noStrike" dirty="0">
                          <a:effectLst/>
                        </a:rPr>
                        <a:t>Capacity Building </a:t>
                      </a:r>
                      <a:endParaRPr lang="en-US" sz="28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800,000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507938"/>
                  </a:ext>
                </a:extLst>
              </a:tr>
              <a:tr h="426244">
                <a:tc>
                  <a:txBody>
                    <a:bodyPr/>
                    <a:lstStyle/>
                    <a:p>
                      <a:pPr algn="l" fontAlgn="b"/>
                      <a:r>
                        <a:rPr lang="en-US" sz="2800" u="none" strike="noStrike">
                          <a:effectLst/>
                        </a:rPr>
                        <a:t>Automation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3,000,000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3222"/>
                  </a:ext>
                </a:extLst>
              </a:tr>
              <a:tr h="426244">
                <a:tc>
                  <a:txBody>
                    <a:bodyPr/>
                    <a:lstStyle/>
                    <a:p>
                      <a:pPr algn="l" fontAlgn="b"/>
                      <a:r>
                        <a:rPr lang="en-US" sz="2800" u="none" strike="noStrike">
                          <a:effectLst/>
                        </a:rPr>
                        <a:t>Universal Design</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525,000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55304"/>
                  </a:ext>
                </a:extLst>
              </a:tr>
              <a:tr h="426244">
                <a:tc>
                  <a:txBody>
                    <a:bodyPr/>
                    <a:lstStyle/>
                    <a:p>
                      <a:pPr algn="l" fontAlgn="b"/>
                      <a:r>
                        <a:rPr lang="en-US" sz="2800" u="none" strike="noStrike">
                          <a:effectLst/>
                        </a:rPr>
                        <a:t>Technology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500,000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6565110"/>
                  </a:ext>
                </a:extLst>
              </a:tr>
              <a:tr h="426244">
                <a:tc>
                  <a:txBody>
                    <a:bodyPr/>
                    <a:lstStyle/>
                    <a:p>
                      <a:pPr algn="l" fontAlgn="b"/>
                      <a:r>
                        <a:rPr lang="en-US" sz="2800" u="none" strike="noStrike">
                          <a:effectLst/>
                        </a:rPr>
                        <a:t>Secondary Transition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250,000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372245"/>
                  </a:ext>
                </a:extLst>
              </a:tr>
              <a:tr h="426244">
                <a:tc>
                  <a:txBody>
                    <a:bodyPr/>
                    <a:lstStyle/>
                    <a:p>
                      <a:pPr algn="l" fontAlgn="b"/>
                      <a:r>
                        <a:rPr lang="en-US" sz="2800" u="none" strike="noStrike">
                          <a:effectLst/>
                        </a:rPr>
                        <a:t>Other Educational Settings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250,000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308125"/>
                  </a:ext>
                </a:extLst>
              </a:tr>
              <a:tr h="426244">
                <a:tc>
                  <a:txBody>
                    <a:bodyPr/>
                    <a:lstStyle/>
                    <a:p>
                      <a:pPr algn="l" fontAlgn="b"/>
                      <a:r>
                        <a:rPr lang="en-US" sz="2800" u="none" strike="noStrike">
                          <a:effectLst/>
                        </a:rPr>
                        <a:t>Assessment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800" u="none" strike="noStrike" dirty="0">
                          <a:effectLst/>
                        </a:rPr>
                        <a:t>2,901,409</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650900"/>
                  </a:ext>
                </a:extLst>
              </a:tr>
              <a:tr h="426244">
                <a:tc>
                  <a:txBody>
                    <a:bodyPr/>
                    <a:lstStyle/>
                    <a:p>
                      <a:pPr algn="l" fontAlgn="b"/>
                      <a:r>
                        <a:rPr lang="en-US" sz="2800" u="none" strike="noStrike">
                          <a:effectLst/>
                        </a:rPr>
                        <a:t>School Improvement </a:t>
                      </a:r>
                      <a:endParaRPr lang="en-US" sz="2800" b="1"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r>
                        <a:rPr lang="en-US" sz="2800" u="none" strike="noStrike" dirty="0">
                          <a:effectLst/>
                        </a:rPr>
                        <a:t>1,000,000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95102009"/>
                  </a:ext>
                </a:extLst>
              </a:tr>
            </a:tbl>
          </a:graphicData>
        </a:graphic>
      </p:graphicFrame>
    </p:spTree>
    <p:extLst>
      <p:ext uri="{BB962C8B-B14F-4D97-AF65-F5344CB8AC3E}">
        <p14:creationId xmlns:p14="http://schemas.microsoft.com/office/powerpoint/2010/main" val="216525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State Level Activities</a:t>
            </a:r>
            <a:endParaRPr lang="en-US" dirty="0"/>
          </a:p>
        </p:txBody>
      </p:sp>
      <p:sp>
        <p:nvSpPr>
          <p:cNvPr id="3" name="Content Placeholder 2"/>
          <p:cNvSpPr>
            <a:spLocks noGrp="1"/>
          </p:cNvSpPr>
          <p:nvPr>
            <p:ph idx="1"/>
          </p:nvPr>
        </p:nvSpPr>
        <p:spPr/>
        <p:txBody>
          <a:bodyPr/>
          <a:lstStyle/>
          <a:p>
            <a:r>
              <a:rPr lang="en-US" dirty="0"/>
              <a:t>Compliance/Monitoring</a:t>
            </a:r>
            <a:r>
              <a:rPr lang="en-US" b="1" dirty="0"/>
              <a:t> </a:t>
            </a:r>
            <a:r>
              <a:rPr lang="en-US" dirty="0"/>
              <a:t> </a:t>
            </a:r>
            <a:r>
              <a:rPr lang="en-US" dirty="0" smtClean="0"/>
              <a:t>($300,000)</a:t>
            </a:r>
          </a:p>
          <a:p>
            <a:pPr lvl="1"/>
            <a:r>
              <a:rPr lang="en-US" dirty="0" smtClean="0"/>
              <a:t>Monitoring Activities</a:t>
            </a:r>
          </a:p>
          <a:p>
            <a:pPr lvl="1"/>
            <a:r>
              <a:rPr lang="en-US" dirty="0" smtClean="0"/>
              <a:t>Project 615</a:t>
            </a:r>
          </a:p>
          <a:p>
            <a:pPr lvl="1"/>
            <a:r>
              <a:rPr lang="en-US" dirty="0" smtClean="0"/>
              <a:t>Complaints</a:t>
            </a:r>
          </a:p>
          <a:p>
            <a:r>
              <a:rPr lang="en-US" dirty="0" smtClean="0"/>
              <a:t>Mediation ($300,000) </a:t>
            </a:r>
          </a:p>
          <a:p>
            <a:pPr lvl="1"/>
            <a:r>
              <a:rPr lang="en-US" dirty="0" smtClean="0"/>
              <a:t>Dispute Resolution</a:t>
            </a:r>
            <a:endParaRPr lang="en-US" dirty="0"/>
          </a:p>
        </p:txBody>
      </p:sp>
    </p:spTree>
    <p:extLst>
      <p:ext uri="{BB962C8B-B14F-4D97-AF65-F5344CB8AC3E}">
        <p14:creationId xmlns:p14="http://schemas.microsoft.com/office/powerpoint/2010/main" val="58642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Level Activities</a:t>
            </a:r>
          </a:p>
        </p:txBody>
      </p:sp>
      <p:sp>
        <p:nvSpPr>
          <p:cNvPr id="3" name="Content Placeholder 2"/>
          <p:cNvSpPr>
            <a:spLocks noGrp="1"/>
          </p:cNvSpPr>
          <p:nvPr>
            <p:ph idx="1"/>
          </p:nvPr>
        </p:nvSpPr>
        <p:spPr/>
        <p:txBody>
          <a:bodyPr/>
          <a:lstStyle/>
          <a:p>
            <a:r>
              <a:rPr lang="en-US" dirty="0" smtClean="0"/>
              <a:t>Professional Development ($2,750,000)</a:t>
            </a:r>
          </a:p>
          <a:p>
            <a:pPr lvl="1"/>
            <a:r>
              <a:rPr lang="en-US" dirty="0" smtClean="0"/>
              <a:t>Online Modules</a:t>
            </a:r>
          </a:p>
          <a:p>
            <a:pPr lvl="1"/>
            <a:r>
              <a:rPr lang="en-US" dirty="0" smtClean="0"/>
              <a:t>Training/PD</a:t>
            </a:r>
          </a:p>
          <a:p>
            <a:pPr lvl="1"/>
            <a:r>
              <a:rPr lang="en-US" dirty="0" smtClean="0"/>
              <a:t>Project 613 ($250,000)</a:t>
            </a:r>
          </a:p>
          <a:p>
            <a:pPr lvl="1"/>
            <a:r>
              <a:rPr lang="en-US" dirty="0" smtClean="0"/>
              <a:t>PD Allocation ($1,764,000)</a:t>
            </a:r>
          </a:p>
          <a:p>
            <a:r>
              <a:rPr lang="en-US" dirty="0" smtClean="0"/>
              <a:t>Behavior Development ($750,000)</a:t>
            </a:r>
          </a:p>
          <a:p>
            <a:pPr lvl="1"/>
            <a:r>
              <a:rPr lang="en-US" dirty="0" smtClean="0"/>
              <a:t>ODMHSAS</a:t>
            </a:r>
          </a:p>
          <a:p>
            <a:pPr lvl="1"/>
            <a:r>
              <a:rPr lang="en-US" dirty="0" smtClean="0"/>
              <a:t>OASIS (Good Shepard) </a:t>
            </a:r>
          </a:p>
        </p:txBody>
      </p:sp>
    </p:spTree>
    <p:extLst>
      <p:ext uri="{BB962C8B-B14F-4D97-AF65-F5344CB8AC3E}">
        <p14:creationId xmlns:p14="http://schemas.microsoft.com/office/powerpoint/2010/main" val="200663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Level Activities</a:t>
            </a:r>
          </a:p>
        </p:txBody>
      </p:sp>
      <p:sp>
        <p:nvSpPr>
          <p:cNvPr id="3" name="Content Placeholder 2"/>
          <p:cNvSpPr>
            <a:spLocks noGrp="1"/>
          </p:cNvSpPr>
          <p:nvPr>
            <p:ph idx="1"/>
          </p:nvPr>
        </p:nvSpPr>
        <p:spPr/>
        <p:txBody>
          <a:bodyPr/>
          <a:lstStyle/>
          <a:p>
            <a:r>
              <a:rPr lang="en-US" dirty="0" smtClean="0"/>
              <a:t>Personnel Shortage ($750,000)</a:t>
            </a:r>
          </a:p>
          <a:p>
            <a:pPr lvl="1"/>
            <a:r>
              <a:rPr lang="en-US" dirty="0" smtClean="0"/>
              <a:t>Project 616 ($200,000)</a:t>
            </a:r>
          </a:p>
          <a:p>
            <a:r>
              <a:rPr lang="en-US" dirty="0" smtClean="0"/>
              <a:t>Capacity Building ($750,000)</a:t>
            </a:r>
          </a:p>
          <a:p>
            <a:pPr lvl="1"/>
            <a:r>
              <a:rPr lang="en-US" dirty="0" smtClean="0"/>
              <a:t>OUHSC Autism Center</a:t>
            </a:r>
          </a:p>
          <a:p>
            <a:pPr lvl="1"/>
            <a:r>
              <a:rPr lang="en-US" dirty="0" smtClean="0"/>
              <a:t>Sooner Success</a:t>
            </a:r>
          </a:p>
          <a:p>
            <a:pPr lvl="1"/>
            <a:r>
              <a:rPr lang="en-US" dirty="0" err="1" smtClean="0"/>
              <a:t>Bootcamp</a:t>
            </a:r>
            <a:endParaRPr lang="en-US" dirty="0" smtClean="0"/>
          </a:p>
        </p:txBody>
      </p:sp>
    </p:spTree>
    <p:extLst>
      <p:ext uri="{BB962C8B-B14F-4D97-AF65-F5344CB8AC3E}">
        <p14:creationId xmlns:p14="http://schemas.microsoft.com/office/powerpoint/2010/main" val="4219411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Level Activities</a:t>
            </a:r>
          </a:p>
        </p:txBody>
      </p:sp>
      <p:sp>
        <p:nvSpPr>
          <p:cNvPr id="3" name="Content Placeholder 2"/>
          <p:cNvSpPr>
            <a:spLocks noGrp="1"/>
          </p:cNvSpPr>
          <p:nvPr>
            <p:ph idx="1"/>
          </p:nvPr>
        </p:nvSpPr>
        <p:spPr/>
        <p:txBody>
          <a:bodyPr>
            <a:normAutofit/>
          </a:bodyPr>
          <a:lstStyle/>
          <a:p>
            <a:r>
              <a:rPr lang="en-US" dirty="0" smtClean="0"/>
              <a:t>Automation ($3,000,000)</a:t>
            </a:r>
          </a:p>
          <a:p>
            <a:pPr lvl="1"/>
            <a:r>
              <a:rPr lang="en-US" dirty="0" smtClean="0"/>
              <a:t>OK </a:t>
            </a:r>
            <a:r>
              <a:rPr lang="en-US" dirty="0" err="1" smtClean="0"/>
              <a:t>EdPlan</a:t>
            </a:r>
            <a:r>
              <a:rPr lang="en-US" dirty="0" smtClean="0"/>
              <a:t> (PCG) ($2,407,500)</a:t>
            </a:r>
          </a:p>
          <a:p>
            <a:pPr lvl="1"/>
            <a:r>
              <a:rPr lang="en-US" dirty="0" smtClean="0"/>
              <a:t>Grants Management System (MTW) ($100,000)</a:t>
            </a:r>
          </a:p>
          <a:p>
            <a:pPr lvl="1"/>
            <a:r>
              <a:rPr lang="en-US" dirty="0" smtClean="0"/>
              <a:t>OMES</a:t>
            </a:r>
          </a:p>
          <a:p>
            <a:pPr lvl="1"/>
            <a:r>
              <a:rPr lang="en-US" dirty="0" smtClean="0"/>
              <a:t>Online Survey System</a:t>
            </a:r>
          </a:p>
          <a:p>
            <a:r>
              <a:rPr lang="en-US" dirty="0" smtClean="0"/>
              <a:t>Universal Design ($525,000)</a:t>
            </a:r>
          </a:p>
          <a:p>
            <a:pPr lvl="1"/>
            <a:r>
              <a:rPr lang="en-US" dirty="0" smtClean="0"/>
              <a:t>OSU ABLE Tech</a:t>
            </a:r>
          </a:p>
        </p:txBody>
      </p:sp>
    </p:spTree>
    <p:extLst>
      <p:ext uri="{BB962C8B-B14F-4D97-AF65-F5344CB8AC3E}">
        <p14:creationId xmlns:p14="http://schemas.microsoft.com/office/powerpoint/2010/main" val="25694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500" dirty="0"/>
              <a:t>12:30 – 1:00: </a:t>
            </a:r>
            <a:r>
              <a:rPr lang="en-US" sz="2500" dirty="0" smtClean="0"/>
              <a:t> Registration</a:t>
            </a:r>
            <a:endParaRPr lang="en-US" sz="2500" dirty="0"/>
          </a:p>
          <a:p>
            <a:r>
              <a:rPr lang="en-US" sz="2500" dirty="0"/>
              <a:t>1:00 – 2:15:  </a:t>
            </a:r>
            <a:r>
              <a:rPr lang="en-US" sz="2500" dirty="0" smtClean="0"/>
              <a:t>  A. Welcome </a:t>
            </a:r>
            <a:r>
              <a:rPr lang="en-US" sz="2500" dirty="0"/>
              <a:t>and OSDE Updates </a:t>
            </a:r>
            <a:endParaRPr lang="en-US" sz="2500" dirty="0" smtClean="0"/>
          </a:p>
          <a:p>
            <a:r>
              <a:rPr lang="en-US" sz="2500" dirty="0" smtClean="0"/>
              <a:t>2:15 </a:t>
            </a:r>
            <a:r>
              <a:rPr lang="en-US" sz="2500" dirty="0"/>
              <a:t>– 2:30: </a:t>
            </a:r>
            <a:r>
              <a:rPr lang="en-US" sz="2500" dirty="0" smtClean="0"/>
              <a:t>   Break</a:t>
            </a:r>
            <a:endParaRPr lang="en-US" sz="2500" dirty="0"/>
          </a:p>
          <a:p>
            <a:r>
              <a:rPr lang="en-US" sz="2500" dirty="0"/>
              <a:t>2:30 – </a:t>
            </a:r>
            <a:r>
              <a:rPr lang="en-US" sz="2500" dirty="0" smtClean="0"/>
              <a:t>3:15:    B. Sub </a:t>
            </a:r>
            <a:r>
              <a:rPr lang="en-US" sz="2500" dirty="0"/>
              <a:t>Committee </a:t>
            </a:r>
            <a:r>
              <a:rPr lang="en-US" sz="2500" dirty="0" smtClean="0"/>
              <a:t>Reports</a:t>
            </a:r>
          </a:p>
          <a:p>
            <a:pPr marL="0" indent="0">
              <a:buNone/>
            </a:pPr>
            <a:r>
              <a:rPr lang="en-US" sz="2500" dirty="0"/>
              <a:t>	</a:t>
            </a:r>
            <a:r>
              <a:rPr lang="en-US" sz="2500" dirty="0" smtClean="0"/>
              <a:t>			   	C. Workgroup </a:t>
            </a:r>
            <a:r>
              <a:rPr lang="en-US" sz="2500" dirty="0"/>
              <a:t>Reports</a:t>
            </a:r>
          </a:p>
          <a:p>
            <a:pPr marL="0" indent="0">
              <a:buNone/>
            </a:pPr>
            <a:r>
              <a:rPr lang="en-US" sz="2500" dirty="0" smtClean="0"/>
              <a:t>				   	D. OSDE </a:t>
            </a:r>
            <a:r>
              <a:rPr lang="en-US" sz="2500" dirty="0"/>
              <a:t>actions regarding recommendations</a:t>
            </a:r>
          </a:p>
          <a:p>
            <a:r>
              <a:rPr lang="en-US" sz="2500" dirty="0"/>
              <a:t>3:15 – </a:t>
            </a:r>
            <a:r>
              <a:rPr lang="en-US" sz="2500" dirty="0" smtClean="0"/>
              <a:t>3:45	E.  Panel </a:t>
            </a:r>
            <a:r>
              <a:rPr lang="en-US" sz="2500" dirty="0"/>
              <a:t>activities for 2017-2018</a:t>
            </a:r>
          </a:p>
          <a:p>
            <a:r>
              <a:rPr lang="en-US" sz="2500" dirty="0"/>
              <a:t>3:45 – </a:t>
            </a:r>
            <a:r>
              <a:rPr lang="en-US" sz="2500" dirty="0" smtClean="0"/>
              <a:t>4:00	F.  New </a:t>
            </a:r>
            <a:r>
              <a:rPr lang="en-US" sz="2500" dirty="0"/>
              <a:t>member recruitment</a:t>
            </a:r>
          </a:p>
          <a:p>
            <a:r>
              <a:rPr lang="en-US" sz="2500" dirty="0"/>
              <a:t>4:00: </a:t>
            </a:r>
            <a:r>
              <a:rPr lang="en-US" sz="2500" dirty="0" smtClean="0"/>
              <a:t>		   	Adjourn</a:t>
            </a:r>
            <a:endParaRPr lang="en-US" sz="2500" dirty="0"/>
          </a:p>
          <a:p>
            <a:endParaRPr lang="en-US" sz="16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3</a:t>
            </a:fld>
            <a:endParaRPr lang="en-US" dirty="0"/>
          </a:p>
        </p:txBody>
      </p:sp>
    </p:spTree>
    <p:extLst>
      <p:ext uri="{BB962C8B-B14F-4D97-AF65-F5344CB8AC3E}">
        <p14:creationId xmlns:p14="http://schemas.microsoft.com/office/powerpoint/2010/main" val="279574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Level Activities</a:t>
            </a:r>
          </a:p>
        </p:txBody>
      </p:sp>
      <p:sp>
        <p:nvSpPr>
          <p:cNvPr id="3" name="Content Placeholder 2"/>
          <p:cNvSpPr>
            <a:spLocks noGrp="1"/>
          </p:cNvSpPr>
          <p:nvPr>
            <p:ph idx="1"/>
          </p:nvPr>
        </p:nvSpPr>
        <p:spPr/>
        <p:txBody>
          <a:bodyPr>
            <a:normAutofit fontScale="92500" lnSpcReduction="20000"/>
          </a:bodyPr>
          <a:lstStyle/>
          <a:p>
            <a:r>
              <a:rPr lang="en-US" dirty="0" smtClean="0"/>
              <a:t>Technology ($500,000)</a:t>
            </a:r>
          </a:p>
          <a:p>
            <a:pPr lvl="1"/>
            <a:r>
              <a:rPr lang="en-US" dirty="0" smtClean="0"/>
              <a:t>Liberty Braille ($364,596)</a:t>
            </a:r>
          </a:p>
          <a:p>
            <a:r>
              <a:rPr lang="en-US" dirty="0" smtClean="0"/>
              <a:t>Secondary Transition ($250,000)</a:t>
            </a:r>
          </a:p>
          <a:p>
            <a:pPr lvl="1"/>
            <a:r>
              <a:rPr lang="en-US" dirty="0" smtClean="0"/>
              <a:t>OU Poll ($19,222)</a:t>
            </a:r>
          </a:p>
          <a:p>
            <a:pPr lvl="1"/>
            <a:r>
              <a:rPr lang="en-US" dirty="0" smtClean="0"/>
              <a:t>TAG</a:t>
            </a:r>
            <a:r>
              <a:rPr lang="en-US" dirty="0"/>
              <a:t>G ($21,600</a:t>
            </a:r>
            <a:r>
              <a:rPr lang="en-US" dirty="0" smtClean="0"/>
              <a:t>)</a:t>
            </a:r>
          </a:p>
          <a:p>
            <a:r>
              <a:rPr lang="en-US" dirty="0"/>
              <a:t>Other Educational Settings ($250,000)</a:t>
            </a:r>
          </a:p>
          <a:p>
            <a:pPr lvl="1"/>
            <a:r>
              <a:rPr lang="en-US" dirty="0"/>
              <a:t>Alternative programming for children with disabilities who have been expelled from school, and services for children with disabilities in correctional facilities, children enrolled in State-operated or State-supported schools, and children with disabilities in charter schools</a:t>
            </a:r>
            <a:r>
              <a:rPr lang="en-US" dirty="0" smtClean="0"/>
              <a:t>.</a:t>
            </a:r>
            <a:endParaRPr lang="en-US" dirty="0"/>
          </a:p>
        </p:txBody>
      </p:sp>
    </p:spTree>
    <p:extLst>
      <p:ext uri="{BB962C8B-B14F-4D97-AF65-F5344CB8AC3E}">
        <p14:creationId xmlns:p14="http://schemas.microsoft.com/office/powerpoint/2010/main" val="88672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Level Activities</a:t>
            </a:r>
          </a:p>
        </p:txBody>
      </p:sp>
      <p:sp>
        <p:nvSpPr>
          <p:cNvPr id="3" name="Content Placeholder 2"/>
          <p:cNvSpPr>
            <a:spLocks noGrp="1"/>
          </p:cNvSpPr>
          <p:nvPr>
            <p:ph idx="1"/>
          </p:nvPr>
        </p:nvSpPr>
        <p:spPr/>
        <p:txBody>
          <a:bodyPr>
            <a:normAutofit/>
          </a:bodyPr>
          <a:lstStyle/>
          <a:p>
            <a:r>
              <a:rPr lang="en-US" dirty="0" smtClean="0"/>
              <a:t>Assessment ($2,901,409)</a:t>
            </a:r>
          </a:p>
          <a:p>
            <a:pPr lvl="1"/>
            <a:r>
              <a:rPr lang="en-US" dirty="0" smtClean="0"/>
              <a:t>Dynamic Learning Maps ($1,850,000) (previous)</a:t>
            </a:r>
          </a:p>
          <a:p>
            <a:pPr lvl="1"/>
            <a:r>
              <a:rPr lang="en-US" dirty="0" smtClean="0"/>
              <a:t>Large Print/Braille ($500,000)</a:t>
            </a:r>
          </a:p>
          <a:p>
            <a:r>
              <a:rPr lang="en-US" dirty="0" smtClean="0"/>
              <a:t>School Improvement ($1,000,000)</a:t>
            </a:r>
          </a:p>
          <a:p>
            <a:pPr lvl="1"/>
            <a:r>
              <a:rPr lang="en-US" dirty="0" smtClean="0"/>
              <a:t>Voyager ($750,000)</a:t>
            </a:r>
          </a:p>
          <a:p>
            <a:pPr lvl="1"/>
            <a:r>
              <a:rPr lang="en-US" dirty="0" smtClean="0"/>
              <a:t>LETRS ($211,179)</a:t>
            </a:r>
          </a:p>
        </p:txBody>
      </p:sp>
    </p:spTree>
    <p:extLst>
      <p:ext uri="{BB962C8B-B14F-4D97-AF65-F5344CB8AC3E}">
        <p14:creationId xmlns:p14="http://schemas.microsoft.com/office/powerpoint/2010/main" val="67341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FFY17 Preschool (Section 619)</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Total Award (same for FFY16)</a:t>
            </a:r>
          </a:p>
          <a:p>
            <a:pPr lvl="1"/>
            <a:r>
              <a:rPr lang="en-US" dirty="0"/>
              <a:t>$3,513,531 </a:t>
            </a:r>
            <a:endParaRPr lang="en-US" dirty="0" smtClean="0"/>
          </a:p>
          <a:p>
            <a:r>
              <a:rPr lang="en-US" dirty="0" smtClean="0"/>
              <a:t>Maximum State Set Aside</a:t>
            </a:r>
          </a:p>
          <a:p>
            <a:pPr lvl="1"/>
            <a:r>
              <a:rPr lang="en-US" dirty="0"/>
              <a:t>$930,569 </a:t>
            </a:r>
            <a:endParaRPr lang="en-US" dirty="0" smtClean="0"/>
          </a:p>
          <a:p>
            <a:r>
              <a:rPr lang="en-US" dirty="0" smtClean="0"/>
              <a:t>Maximum Available for Administration</a:t>
            </a:r>
          </a:p>
          <a:p>
            <a:pPr lvl="1"/>
            <a:r>
              <a:rPr lang="en-US" dirty="0"/>
              <a:t>$186,113 </a:t>
            </a:r>
            <a:endParaRPr lang="en-US" dirty="0" smtClean="0"/>
          </a:p>
          <a:p>
            <a:r>
              <a:rPr lang="en-US" dirty="0"/>
              <a:t>Base Payment for </a:t>
            </a:r>
            <a:r>
              <a:rPr lang="en-US" dirty="0" smtClean="0"/>
              <a:t>LEAs (1997 </a:t>
            </a:r>
            <a:r>
              <a:rPr lang="en-US" dirty="0"/>
              <a:t>Flow-Through</a:t>
            </a:r>
            <a:r>
              <a:rPr lang="en-US" dirty="0" smtClean="0"/>
              <a:t>)</a:t>
            </a:r>
          </a:p>
          <a:p>
            <a:pPr lvl="1"/>
            <a:r>
              <a:rPr lang="en-US" dirty="0"/>
              <a:t>$2,566,608 </a:t>
            </a:r>
            <a:endParaRPr lang="en-US" dirty="0" smtClean="0"/>
          </a:p>
          <a:p>
            <a:r>
              <a:rPr lang="en-US" dirty="0"/>
              <a:t>Allocation to LEAs Based on Population/Poverty </a:t>
            </a:r>
            <a:r>
              <a:rPr lang="en-US" dirty="0" smtClean="0"/>
              <a:t>Factors</a:t>
            </a:r>
          </a:p>
          <a:p>
            <a:pPr lvl="1"/>
            <a:r>
              <a:rPr lang="en-US" dirty="0"/>
              <a:t>$16,354 </a:t>
            </a:r>
            <a:endParaRPr lang="en-US" dirty="0" smtClean="0"/>
          </a:p>
          <a:p>
            <a:r>
              <a:rPr lang="en-US" dirty="0"/>
              <a:t>Minimum Flow-Through to </a:t>
            </a:r>
            <a:r>
              <a:rPr lang="en-US" dirty="0" smtClean="0"/>
              <a:t>LEAs</a:t>
            </a:r>
          </a:p>
          <a:p>
            <a:pPr lvl="1"/>
            <a:r>
              <a:rPr lang="en-US" dirty="0"/>
              <a:t>$2,582,962 </a:t>
            </a:r>
          </a:p>
        </p:txBody>
      </p:sp>
    </p:spTree>
    <p:extLst>
      <p:ext uri="{BB962C8B-B14F-4D97-AF65-F5344CB8AC3E}">
        <p14:creationId xmlns:p14="http://schemas.microsoft.com/office/powerpoint/2010/main" val="120544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FFY17 Preschool (Section 619)</a:t>
            </a:r>
          </a:p>
        </p:txBody>
      </p:sp>
      <p:sp>
        <p:nvSpPr>
          <p:cNvPr id="3" name="Content Placeholder 2"/>
          <p:cNvSpPr>
            <a:spLocks noGrp="1"/>
          </p:cNvSpPr>
          <p:nvPr>
            <p:ph idx="1"/>
          </p:nvPr>
        </p:nvSpPr>
        <p:spPr/>
        <p:txBody>
          <a:bodyPr>
            <a:normAutofit fontScale="70000" lnSpcReduction="20000"/>
          </a:bodyPr>
          <a:lstStyle/>
          <a:p>
            <a:r>
              <a:rPr lang="en-US" sz="3400" dirty="0"/>
              <a:t>OSDE will be working with the Center for Early Childhood Professional Development (CECPD) with support from the Educational Training, Assessment and Measurement (E-TEAM), Department of the College of Continuing Education, University of Oklahoma. </a:t>
            </a:r>
            <a:endParaRPr lang="en-US" sz="3400" dirty="0" smtClean="0"/>
          </a:p>
          <a:p>
            <a:r>
              <a:rPr lang="en-US" sz="3400" dirty="0"/>
              <a:t>C</a:t>
            </a:r>
            <a:r>
              <a:rPr lang="en-US" sz="3400" dirty="0" smtClean="0"/>
              <a:t>onduct </a:t>
            </a:r>
            <a:r>
              <a:rPr lang="en-US" sz="3400" dirty="0"/>
              <a:t>an Early Learning Quick Assessment: Kindergarten (ELQA-K), progress monitoring assessment pilot focused on early literacy and </a:t>
            </a:r>
            <a:r>
              <a:rPr lang="en-US" sz="3400" dirty="0" smtClean="0"/>
              <a:t>numeracy.</a:t>
            </a:r>
          </a:p>
          <a:p>
            <a:r>
              <a:rPr lang="en-US" sz="3400" dirty="0" smtClean="0"/>
              <a:t>The </a:t>
            </a:r>
            <a:r>
              <a:rPr lang="en-US" sz="3400" dirty="0"/>
              <a:t>pilot will include a minimum of 10 classrooms from Oklahoma public schools with at least 200 students participating</a:t>
            </a:r>
            <a:r>
              <a:rPr lang="en-US" sz="3400" dirty="0" smtClean="0"/>
              <a:t>.</a:t>
            </a:r>
            <a:endParaRPr lang="en-US" sz="3400" dirty="0"/>
          </a:p>
          <a:p>
            <a:r>
              <a:rPr lang="en-US" sz="3400" dirty="0"/>
              <a:t>Additionally, the ELQA-Kindergarten Entry Readiness will be used by the recruited teachers to collect data based on student’s early literacy skills </a:t>
            </a:r>
            <a:r>
              <a:rPr lang="en-US" sz="3400" dirty="0" smtClean="0"/>
              <a:t>and early </a:t>
            </a:r>
            <a:r>
              <a:rPr lang="en-US" sz="3400" dirty="0"/>
              <a:t>numeracy skills.</a:t>
            </a:r>
          </a:p>
          <a:p>
            <a:endParaRPr lang="en-US" dirty="0"/>
          </a:p>
        </p:txBody>
      </p:sp>
    </p:spTree>
    <p:extLst>
      <p:ext uri="{BB962C8B-B14F-4D97-AF65-F5344CB8AC3E}">
        <p14:creationId xmlns:p14="http://schemas.microsoft.com/office/powerpoint/2010/main" val="331796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SSIP-B Summary: 2016-17</a:t>
            </a:r>
            <a:endParaRPr lang="en-US" dirty="0"/>
          </a:p>
        </p:txBody>
      </p:sp>
      <p:sp>
        <p:nvSpPr>
          <p:cNvPr id="5" name="Content Placeholder 4"/>
          <p:cNvSpPr>
            <a:spLocks noGrp="1"/>
          </p:cNvSpPr>
          <p:nvPr>
            <p:ph idx="1"/>
          </p:nvPr>
        </p:nvSpPr>
        <p:spPr>
          <a:xfrm>
            <a:off x="457200" y="1600200"/>
            <a:ext cx="8345156" cy="4525963"/>
          </a:xfrm>
        </p:spPr>
        <p:txBody>
          <a:bodyPr>
            <a:normAutofit fontScale="92500"/>
          </a:bodyPr>
          <a:lstStyle/>
          <a:p>
            <a:r>
              <a:rPr lang="en-US" dirty="0" smtClean="0"/>
              <a:t>Tulsa County focus: </a:t>
            </a:r>
          </a:p>
          <a:p>
            <a:pPr lvl="1"/>
            <a:r>
              <a:rPr lang="en-US" dirty="0" smtClean="0"/>
              <a:t>22.8% proficiency/3</a:t>
            </a:r>
            <a:r>
              <a:rPr lang="en-US" baseline="30000" dirty="0" smtClean="0"/>
              <a:t>rd</a:t>
            </a:r>
            <a:r>
              <a:rPr lang="en-US" dirty="0" smtClean="0"/>
              <a:t> grade reading assessment</a:t>
            </a:r>
          </a:p>
          <a:p>
            <a:pPr lvl="1"/>
            <a:r>
              <a:rPr lang="en-US" dirty="0" smtClean="0"/>
              <a:t>Target: 30% by March 2020</a:t>
            </a:r>
          </a:p>
          <a:p>
            <a:r>
              <a:rPr lang="en-US" dirty="0" smtClean="0"/>
              <a:t>Major successes across 6 improvement strategies:</a:t>
            </a:r>
          </a:p>
          <a:p>
            <a:pPr lvl="1">
              <a:buFont typeface="Wingdings" panose="05000000000000000000" pitchFamily="2" charset="2"/>
              <a:buChar char="ü"/>
            </a:pPr>
            <a:r>
              <a:rPr lang="en-US" dirty="0" smtClean="0"/>
              <a:t> 14 districts engaged in at least one strategy</a:t>
            </a:r>
          </a:p>
          <a:p>
            <a:pPr lvl="1">
              <a:buFont typeface="Wingdings" panose="05000000000000000000" pitchFamily="2" charset="2"/>
              <a:buChar char="ü"/>
            </a:pPr>
            <a:r>
              <a:rPr lang="en-US" dirty="0" smtClean="0"/>
              <a:t> STNs for SoonerStart kids</a:t>
            </a:r>
          </a:p>
          <a:p>
            <a:pPr lvl="1">
              <a:buFont typeface="Wingdings" panose="05000000000000000000" pitchFamily="2" charset="2"/>
              <a:buChar char="ü"/>
            </a:pPr>
            <a:r>
              <a:rPr lang="en-US" dirty="0" smtClean="0"/>
              <a:t> New monitoring process on track for implementation</a:t>
            </a:r>
          </a:p>
          <a:p>
            <a:pPr lvl="1">
              <a:buFont typeface="Wingdings" panose="05000000000000000000" pitchFamily="2" charset="2"/>
              <a:buChar char="ü"/>
            </a:pPr>
            <a:r>
              <a:rPr lang="en-US" dirty="0" smtClean="0"/>
              <a:t> Nearly 200 fully trained on accommodations &amp; UDL</a:t>
            </a:r>
          </a:p>
          <a:p>
            <a:pPr lvl="1">
              <a:buFont typeface="Wingdings" panose="05000000000000000000" pitchFamily="2" charset="2"/>
              <a:buChar char="ü"/>
            </a:pPr>
            <a:r>
              <a:rPr lang="en-US" dirty="0" smtClean="0"/>
              <a:t> 30 pre-k families participated in literacy training</a:t>
            </a:r>
          </a:p>
        </p:txBody>
      </p:sp>
    </p:spTree>
    <p:extLst>
      <p:ext uri="{BB962C8B-B14F-4D97-AF65-F5344CB8AC3E}">
        <p14:creationId xmlns:p14="http://schemas.microsoft.com/office/powerpoint/2010/main" val="140162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OK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8788079"/>
              </p:ext>
            </p:extLst>
          </p:nvPr>
        </p:nvGraphicFramePr>
        <p:xfrm>
          <a:off x="156410" y="1417637"/>
          <a:ext cx="8626643" cy="3839343"/>
        </p:xfrm>
        <a:graphic>
          <a:graphicData uri="http://schemas.openxmlformats.org/drawingml/2006/table">
            <a:tbl>
              <a:tblPr/>
              <a:tblGrid>
                <a:gridCol w="5432135">
                  <a:extLst>
                    <a:ext uri="{9D8B030D-6E8A-4147-A177-3AD203B41FA5}">
                      <a16:colId xmlns:a16="http://schemas.microsoft.com/office/drawing/2014/main" val="841774972"/>
                    </a:ext>
                  </a:extLst>
                </a:gridCol>
                <a:gridCol w="3194508">
                  <a:extLst>
                    <a:ext uri="{9D8B030D-6E8A-4147-A177-3AD203B41FA5}">
                      <a16:colId xmlns:a16="http://schemas.microsoft.com/office/drawing/2014/main" val="261897003"/>
                    </a:ext>
                  </a:extLst>
                </a:gridCol>
              </a:tblGrid>
              <a:tr h="387483">
                <a:tc>
                  <a:txBody>
                    <a:bodyPr/>
                    <a:lstStyle/>
                    <a:p>
                      <a:pPr algn="ctr"/>
                      <a:r>
                        <a:rPr lang="en-US" sz="2000" b="1" dirty="0">
                          <a:effectLst/>
                        </a:rPr>
                        <a:t>EVENT DATES</a:t>
                      </a:r>
                      <a:endParaRPr lang="en-US" sz="2000" dirty="0">
                        <a:effectLst/>
                      </a:endParaRPr>
                    </a:p>
                  </a:txBody>
                  <a:tcPr marL="19050" marR="19050" marT="19050" marB="19050" anchor="ctr">
                    <a:lnL>
                      <a:noFill/>
                    </a:lnL>
                    <a:lnR>
                      <a:noFill/>
                    </a:lnR>
                    <a:lnT>
                      <a:noFill/>
                    </a:lnT>
                    <a:lnB>
                      <a:noFill/>
                    </a:lnB>
                    <a:solidFill>
                      <a:srgbClr val="F1F1F1"/>
                    </a:solidFill>
                  </a:tcPr>
                </a:tc>
                <a:tc>
                  <a:txBody>
                    <a:bodyPr/>
                    <a:lstStyle/>
                    <a:p>
                      <a:pPr algn="ctr"/>
                      <a:r>
                        <a:rPr lang="en-US" sz="2000" b="1">
                          <a:effectLst/>
                        </a:rPr>
                        <a:t>EVENT TIMES (All locations)</a:t>
                      </a:r>
                      <a:endParaRPr lang="en-US" sz="2000">
                        <a:effectLst/>
                      </a:endParaRPr>
                    </a:p>
                  </a:txBody>
                  <a:tcPr marL="19050" marR="19050" marT="19050" marB="19050" anchor="ctr">
                    <a:lnL>
                      <a:noFill/>
                    </a:lnL>
                    <a:lnR>
                      <a:noFill/>
                    </a:lnR>
                    <a:lnT>
                      <a:noFill/>
                    </a:lnT>
                    <a:lnB>
                      <a:noFill/>
                    </a:lnB>
                    <a:solidFill>
                      <a:srgbClr val="F1F1F1"/>
                    </a:solidFill>
                  </a:tcPr>
                </a:tc>
                <a:extLst>
                  <a:ext uri="{0D108BD9-81ED-4DB2-BD59-A6C34878D82A}">
                    <a16:rowId xmlns:a16="http://schemas.microsoft.com/office/drawing/2014/main" val="695609420"/>
                  </a:ext>
                </a:extLst>
              </a:tr>
              <a:tr h="2454058">
                <a:tc>
                  <a:txBody>
                    <a:bodyPr/>
                    <a:lstStyle/>
                    <a:p>
                      <a:pPr algn="l"/>
                      <a:r>
                        <a:rPr lang="en-US" sz="3200" dirty="0">
                          <a:effectLst/>
                        </a:rPr>
                        <a:t>July 10, 2017 – Yukon </a:t>
                      </a:r>
                      <a:br>
                        <a:rPr lang="en-US" sz="3200" dirty="0">
                          <a:effectLst/>
                        </a:rPr>
                      </a:br>
                      <a:r>
                        <a:rPr lang="en-US" sz="3200" dirty="0">
                          <a:effectLst/>
                        </a:rPr>
                        <a:t>July 11, 2017 – Tulsa </a:t>
                      </a:r>
                      <a:br>
                        <a:rPr lang="en-US" sz="3200" dirty="0">
                          <a:effectLst/>
                        </a:rPr>
                      </a:br>
                      <a:r>
                        <a:rPr lang="en-US" sz="3200" dirty="0">
                          <a:effectLst/>
                        </a:rPr>
                        <a:t>July 12, 2017 – Enid </a:t>
                      </a:r>
                      <a:br>
                        <a:rPr lang="en-US" sz="3200" dirty="0">
                          <a:effectLst/>
                        </a:rPr>
                      </a:br>
                      <a:r>
                        <a:rPr lang="en-US" sz="3200" dirty="0">
                          <a:effectLst/>
                        </a:rPr>
                        <a:t>July 13, 2017 – Weatherford </a:t>
                      </a:r>
                      <a:br>
                        <a:rPr lang="en-US" sz="3200" dirty="0">
                          <a:effectLst/>
                        </a:rPr>
                      </a:br>
                      <a:r>
                        <a:rPr lang="en-US" sz="3200" dirty="0">
                          <a:effectLst/>
                        </a:rPr>
                        <a:t>July 18, 2017 – Durant </a:t>
                      </a:r>
                      <a:br>
                        <a:rPr lang="en-US" sz="3200" dirty="0">
                          <a:effectLst/>
                        </a:rPr>
                      </a:br>
                      <a:r>
                        <a:rPr lang="en-US" sz="3200" dirty="0">
                          <a:effectLst/>
                        </a:rPr>
                        <a:t>July 19, 2017 – Ada </a:t>
                      </a:r>
                      <a:br>
                        <a:rPr lang="en-US" sz="3200" dirty="0">
                          <a:effectLst/>
                        </a:rPr>
                      </a:br>
                      <a:r>
                        <a:rPr lang="en-US" sz="3200" dirty="0">
                          <a:effectLst/>
                        </a:rPr>
                        <a:t>July 20, 2017 – Cache </a:t>
                      </a:r>
                    </a:p>
                  </a:txBody>
                  <a:tcPr marL="19050" marR="19050" marT="19050" marB="19050">
                    <a:lnL>
                      <a:noFill/>
                    </a:lnL>
                    <a:lnR>
                      <a:noFill/>
                    </a:lnR>
                    <a:lnT>
                      <a:noFill/>
                    </a:lnT>
                    <a:lnB>
                      <a:noFill/>
                    </a:lnB>
                    <a:solidFill>
                      <a:srgbClr val="F1F1F1"/>
                    </a:solidFill>
                  </a:tcPr>
                </a:tc>
                <a:tc>
                  <a:txBody>
                    <a:bodyPr/>
                    <a:lstStyle/>
                    <a:p>
                      <a:pPr algn="l"/>
                      <a:r>
                        <a:rPr lang="en-US" sz="3200" dirty="0" smtClean="0">
                          <a:effectLst/>
                        </a:rPr>
                        <a:t>7am </a:t>
                      </a:r>
                      <a:r>
                        <a:rPr lang="en-US" sz="3200" dirty="0">
                          <a:effectLst/>
                        </a:rPr>
                        <a:t>– Registration</a:t>
                      </a:r>
                      <a:br>
                        <a:rPr lang="en-US" sz="3200" dirty="0">
                          <a:effectLst/>
                        </a:rPr>
                      </a:br>
                      <a:r>
                        <a:rPr lang="en-US" sz="3200" dirty="0" smtClean="0">
                          <a:effectLst/>
                        </a:rPr>
                        <a:t>8am </a:t>
                      </a:r>
                      <a:r>
                        <a:rPr lang="en-US" sz="3200" dirty="0">
                          <a:effectLst/>
                        </a:rPr>
                        <a:t>– </a:t>
                      </a:r>
                      <a:r>
                        <a:rPr lang="en-US" sz="3200" dirty="0" smtClean="0">
                          <a:effectLst/>
                        </a:rPr>
                        <a:t>9am</a:t>
                      </a:r>
                      <a:r>
                        <a:rPr lang="en-US" sz="3200" baseline="0" dirty="0" smtClean="0">
                          <a:effectLst/>
                        </a:rPr>
                        <a:t> </a:t>
                      </a:r>
                      <a:r>
                        <a:rPr lang="en-US" sz="3200" dirty="0" smtClean="0">
                          <a:effectLst/>
                        </a:rPr>
                        <a:t>– </a:t>
                      </a:r>
                      <a:r>
                        <a:rPr lang="en-US" sz="3200" dirty="0">
                          <a:effectLst/>
                        </a:rPr>
                        <a:t>General Session</a:t>
                      </a:r>
                      <a:br>
                        <a:rPr lang="en-US" sz="3200" dirty="0">
                          <a:effectLst/>
                        </a:rPr>
                      </a:br>
                      <a:r>
                        <a:rPr lang="en-US" sz="3200" dirty="0" smtClean="0">
                          <a:effectLst/>
                        </a:rPr>
                        <a:t>9am </a:t>
                      </a:r>
                      <a:r>
                        <a:rPr lang="en-US" sz="3200" dirty="0">
                          <a:effectLst/>
                        </a:rPr>
                        <a:t>– </a:t>
                      </a:r>
                      <a:r>
                        <a:rPr lang="en-US" sz="3200" dirty="0" smtClean="0">
                          <a:effectLst/>
                        </a:rPr>
                        <a:t>3pm </a:t>
                      </a:r>
                      <a:r>
                        <a:rPr lang="en-US" sz="3200" dirty="0">
                          <a:effectLst/>
                        </a:rPr>
                        <a:t>– Breakout </a:t>
                      </a:r>
                      <a:r>
                        <a:rPr lang="en-US" sz="3200" dirty="0" smtClean="0">
                          <a:effectLst/>
                        </a:rPr>
                        <a:t>Sessions</a:t>
                      </a:r>
                      <a:endParaRPr lang="en-US" sz="3200" dirty="0">
                        <a:effectLst/>
                      </a:endParaRPr>
                    </a:p>
                  </a:txBody>
                  <a:tcPr marL="19050" marR="19050" marT="19050" marB="19050">
                    <a:lnL>
                      <a:noFill/>
                    </a:lnL>
                    <a:lnR>
                      <a:noFill/>
                    </a:lnR>
                    <a:lnT>
                      <a:noFill/>
                    </a:lnT>
                    <a:lnB>
                      <a:noFill/>
                    </a:lnB>
                    <a:solidFill>
                      <a:srgbClr val="F1F1F1"/>
                    </a:solidFill>
                  </a:tcPr>
                </a:tc>
                <a:extLst>
                  <a:ext uri="{0D108BD9-81ED-4DB2-BD59-A6C34878D82A}">
                    <a16:rowId xmlns:a16="http://schemas.microsoft.com/office/drawing/2014/main" val="3568263998"/>
                  </a:ext>
                </a:extLst>
              </a:tr>
            </a:tbl>
          </a:graphicData>
        </a:graphic>
      </p:graphicFrame>
      <p:pic>
        <p:nvPicPr>
          <p:cNvPr id="3074" name="Picture 2" descr="Oklahoma’s Education Con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343" y="4343401"/>
            <a:ext cx="4462584" cy="16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40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OK</a:t>
            </a:r>
          </a:p>
        </p:txBody>
      </p:sp>
      <p:sp>
        <p:nvSpPr>
          <p:cNvPr id="3" name="Content Placeholder 2"/>
          <p:cNvSpPr>
            <a:spLocks noGrp="1"/>
          </p:cNvSpPr>
          <p:nvPr>
            <p:ph idx="1"/>
          </p:nvPr>
        </p:nvSpPr>
        <p:spPr/>
        <p:txBody>
          <a:bodyPr>
            <a:normAutofit fontScale="85000" lnSpcReduction="20000"/>
          </a:bodyPr>
          <a:lstStyle/>
          <a:p>
            <a:r>
              <a:rPr lang="en-US" dirty="0"/>
              <a:t>Title: School-Wide Positive Behavioral interventions and </a:t>
            </a:r>
            <a:r>
              <a:rPr lang="en-US" dirty="0" smtClean="0"/>
              <a:t>Supports</a:t>
            </a:r>
          </a:p>
          <a:p>
            <a:pPr lvl="1"/>
            <a:r>
              <a:rPr lang="en-US" dirty="0" smtClean="0"/>
              <a:t>Description</a:t>
            </a:r>
            <a:r>
              <a:rPr lang="en-US" dirty="0"/>
              <a:t>: This session will cover School-Wide Positive Behavioral Interventions and Supports (PBIS). We will go over interventions that can effectively teach appropriate behavior to</a:t>
            </a:r>
            <a:r>
              <a:rPr lang="en-US" b="1" dirty="0"/>
              <a:t> all</a:t>
            </a:r>
            <a:r>
              <a:rPr lang="en-US" dirty="0"/>
              <a:t> children. </a:t>
            </a:r>
          </a:p>
          <a:p>
            <a:pPr marL="0" indent="0">
              <a:buNone/>
            </a:pPr>
            <a:endParaRPr lang="en-US" dirty="0"/>
          </a:p>
          <a:p>
            <a:r>
              <a:rPr lang="en-US" dirty="0"/>
              <a:t>Title: Distinguishing Language Acquisition from Learning Disabilities</a:t>
            </a:r>
          </a:p>
          <a:p>
            <a:pPr lvl="1"/>
            <a:r>
              <a:rPr lang="en-US" dirty="0" smtClean="0"/>
              <a:t>Description</a:t>
            </a:r>
            <a:r>
              <a:rPr lang="en-US" dirty="0"/>
              <a:t>: This session will cover how to distinguish language acquisition from learning disabilities (SLD).  We will provide an overview on language acquisition and ruling out Limited English Proficiency. </a:t>
            </a:r>
          </a:p>
          <a:p>
            <a:pPr marL="0" indent="0">
              <a:buNone/>
            </a:pPr>
            <a:endParaRPr lang="en-US" dirty="0"/>
          </a:p>
          <a:p>
            <a:endParaRPr lang="en-US" dirty="0"/>
          </a:p>
        </p:txBody>
      </p:sp>
    </p:spTree>
    <p:extLst>
      <p:ext uri="{BB962C8B-B14F-4D97-AF65-F5344CB8AC3E}">
        <p14:creationId xmlns:p14="http://schemas.microsoft.com/office/powerpoint/2010/main" val="2448225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OK</a:t>
            </a:r>
          </a:p>
        </p:txBody>
      </p:sp>
      <p:sp>
        <p:nvSpPr>
          <p:cNvPr id="3" name="Content Placeholder 2"/>
          <p:cNvSpPr>
            <a:spLocks noGrp="1"/>
          </p:cNvSpPr>
          <p:nvPr>
            <p:ph idx="1"/>
          </p:nvPr>
        </p:nvSpPr>
        <p:spPr/>
        <p:txBody>
          <a:bodyPr>
            <a:normAutofit fontScale="85000" lnSpcReduction="20000"/>
          </a:bodyPr>
          <a:lstStyle/>
          <a:p>
            <a:r>
              <a:rPr lang="en-US" dirty="0"/>
              <a:t>Title: Introduction to OTISS (Oklahoma Tiered Intervention System of Support)/MTSS/RTI</a:t>
            </a:r>
          </a:p>
          <a:p>
            <a:pPr lvl="1"/>
            <a:r>
              <a:rPr lang="en-US" dirty="0"/>
              <a:t>Description: This session is an introduction to OTISS which is a framework designed to identify and address academic and behavioral challenges that interfere with student success.</a:t>
            </a:r>
          </a:p>
          <a:p>
            <a:pPr marL="0" indent="0">
              <a:buNone/>
            </a:pPr>
            <a:r>
              <a:rPr lang="en-US" dirty="0"/>
              <a:t> </a:t>
            </a:r>
          </a:p>
          <a:p>
            <a:r>
              <a:rPr lang="nl-NL" dirty="0"/>
              <a:t>Title: 2017-2018 Updates in OK EdPlan</a:t>
            </a:r>
            <a:endParaRPr lang="en-US" dirty="0"/>
          </a:p>
          <a:p>
            <a:pPr lvl="1"/>
            <a:r>
              <a:rPr lang="en-US" dirty="0"/>
              <a:t>Description: Knowledge of changes in Oklahoma’s online Special Education data system will prepare special education administrators for the 2017-18 school year. Four sections of discussion include Eligibility, IEP, Administrative, and Billing for Medicaid. </a:t>
            </a:r>
          </a:p>
          <a:p>
            <a:pPr marL="0" indent="0">
              <a:buNone/>
            </a:pPr>
            <a:endParaRPr lang="en-US" dirty="0"/>
          </a:p>
          <a:p>
            <a:endParaRPr lang="en-US" dirty="0"/>
          </a:p>
        </p:txBody>
      </p:sp>
    </p:spTree>
    <p:extLst>
      <p:ext uri="{BB962C8B-B14F-4D97-AF65-F5344CB8AC3E}">
        <p14:creationId xmlns:p14="http://schemas.microsoft.com/office/powerpoint/2010/main" val="733111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OK</a:t>
            </a:r>
          </a:p>
        </p:txBody>
      </p:sp>
      <p:sp>
        <p:nvSpPr>
          <p:cNvPr id="3" name="Content Placeholder 2"/>
          <p:cNvSpPr>
            <a:spLocks noGrp="1"/>
          </p:cNvSpPr>
          <p:nvPr>
            <p:ph idx="1"/>
          </p:nvPr>
        </p:nvSpPr>
        <p:spPr/>
        <p:txBody>
          <a:bodyPr/>
          <a:lstStyle/>
          <a:p>
            <a:r>
              <a:rPr lang="en-US" dirty="0"/>
              <a:t>Title: Class-Wide </a:t>
            </a:r>
            <a:r>
              <a:rPr lang="fr-FR" dirty="0" err="1"/>
              <a:t>Core</a:t>
            </a:r>
            <a:r>
              <a:rPr lang="fr-FR" dirty="0"/>
              <a:t> </a:t>
            </a:r>
            <a:r>
              <a:rPr lang="fr-FR" dirty="0" err="1"/>
              <a:t>Instructional</a:t>
            </a:r>
            <a:r>
              <a:rPr lang="fr-FR" dirty="0"/>
              <a:t> Interventions </a:t>
            </a:r>
            <a:endParaRPr lang="en-US" dirty="0"/>
          </a:p>
          <a:p>
            <a:pPr lvl="1"/>
            <a:r>
              <a:rPr lang="en-US" dirty="0"/>
              <a:t>Description: This session will identify a variety of instructional strategies, including Universal Design for Learning (UDL), based on best practices to create a successful core instruction.  </a:t>
            </a:r>
          </a:p>
          <a:p>
            <a:endParaRPr lang="en-US" dirty="0"/>
          </a:p>
        </p:txBody>
      </p:sp>
    </p:spTree>
    <p:extLst>
      <p:ext uri="{BB962C8B-B14F-4D97-AF65-F5344CB8AC3E}">
        <p14:creationId xmlns:p14="http://schemas.microsoft.com/office/powerpoint/2010/main" val="3604451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Sub Committees</a:t>
            </a:r>
          </a:p>
          <a:p>
            <a:r>
              <a:rPr lang="en-US" dirty="0" smtClean="0"/>
              <a:t>Workgroups</a:t>
            </a:r>
          </a:p>
          <a:p>
            <a:r>
              <a:rPr lang="en-US" dirty="0" smtClean="0"/>
              <a:t>OSDE Actions regarding recommendations</a:t>
            </a:r>
          </a:p>
        </p:txBody>
      </p:sp>
    </p:spTree>
    <p:extLst>
      <p:ext uri="{BB962C8B-B14F-4D97-AF65-F5344CB8AC3E}">
        <p14:creationId xmlns:p14="http://schemas.microsoft.com/office/powerpoint/2010/main" val="42165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 Review Committee</a:t>
            </a:r>
            <a:endParaRPr lang="en-US" dirty="0"/>
          </a:p>
        </p:txBody>
      </p:sp>
      <p:sp>
        <p:nvSpPr>
          <p:cNvPr id="3" name="Content Placeholder 2"/>
          <p:cNvSpPr>
            <a:spLocks noGrp="1"/>
          </p:cNvSpPr>
          <p:nvPr>
            <p:ph idx="1"/>
          </p:nvPr>
        </p:nvSpPr>
        <p:spPr/>
        <p:txBody>
          <a:bodyPr>
            <a:normAutofit fontScale="70000" lnSpcReduction="20000"/>
          </a:bodyPr>
          <a:lstStyle/>
          <a:p>
            <a:r>
              <a:rPr lang="en-US" dirty="0"/>
              <a:t>May 30</a:t>
            </a:r>
            <a:r>
              <a:rPr lang="en-US" baseline="30000" dirty="0"/>
              <a:t>th</a:t>
            </a:r>
            <a:endParaRPr lang="en-US" dirty="0"/>
          </a:p>
          <a:p>
            <a:pPr lvl="1"/>
            <a:r>
              <a:rPr lang="en-US" dirty="0"/>
              <a:t>Handbook Suggestion Forms</a:t>
            </a:r>
          </a:p>
          <a:p>
            <a:pPr lvl="1"/>
            <a:r>
              <a:rPr lang="en-US" dirty="0"/>
              <a:t>Chapter 4 – Individualized Education Programs </a:t>
            </a:r>
          </a:p>
          <a:p>
            <a:pPr lvl="1"/>
            <a:r>
              <a:rPr lang="en-US" dirty="0"/>
              <a:t>Chapter 5 – Least Restrictive Environment</a:t>
            </a:r>
          </a:p>
          <a:p>
            <a:pPr lvl="1"/>
            <a:r>
              <a:rPr lang="en-US" dirty="0"/>
              <a:t>Chapter </a:t>
            </a:r>
            <a:r>
              <a:rPr lang="en-US" dirty="0" smtClean="0"/>
              <a:t>7 </a:t>
            </a:r>
            <a:r>
              <a:rPr lang="en-US" dirty="0"/>
              <a:t>- Reevaluations</a:t>
            </a:r>
          </a:p>
          <a:p>
            <a:r>
              <a:rPr lang="en-US" dirty="0"/>
              <a:t>June 2</a:t>
            </a:r>
            <a:r>
              <a:rPr lang="en-US" baseline="30000" dirty="0"/>
              <a:t>nd</a:t>
            </a:r>
            <a:endParaRPr lang="en-US" dirty="0"/>
          </a:p>
          <a:p>
            <a:pPr lvl="1"/>
            <a:r>
              <a:rPr lang="en-US" dirty="0"/>
              <a:t>Chapter 3 – Initial Evaluation and Eligibility </a:t>
            </a:r>
          </a:p>
          <a:p>
            <a:pPr lvl="1"/>
            <a:r>
              <a:rPr lang="en-US" dirty="0"/>
              <a:t>Chapter 12 – Discipline</a:t>
            </a:r>
          </a:p>
          <a:p>
            <a:pPr lvl="1"/>
            <a:r>
              <a:rPr lang="en-US" dirty="0"/>
              <a:t>Early Childhood </a:t>
            </a:r>
          </a:p>
          <a:p>
            <a:r>
              <a:rPr lang="en-US" dirty="0"/>
              <a:t>June 6</a:t>
            </a:r>
            <a:r>
              <a:rPr lang="en-US" baseline="30000" dirty="0"/>
              <a:t>th</a:t>
            </a:r>
            <a:r>
              <a:rPr lang="en-US" dirty="0"/>
              <a:t> </a:t>
            </a:r>
          </a:p>
          <a:p>
            <a:pPr lvl="1"/>
            <a:r>
              <a:rPr lang="en-US" dirty="0"/>
              <a:t>Chapter 8 – Charter Schools</a:t>
            </a:r>
          </a:p>
          <a:p>
            <a:pPr lvl="1"/>
            <a:r>
              <a:rPr lang="en-US" dirty="0"/>
              <a:t>Chapter 9 – Private Schools</a:t>
            </a:r>
          </a:p>
          <a:p>
            <a:pPr lvl="1"/>
            <a:r>
              <a:rPr lang="en-US" dirty="0"/>
              <a:t>Chapter 11 – Procedural Safeguards</a:t>
            </a:r>
          </a:p>
          <a:p>
            <a:pPr lvl="1"/>
            <a:r>
              <a:rPr lang="en-US" dirty="0"/>
              <a:t>Chapter 14 – Transfers, IEP Service Agreements, and Move-In Students</a:t>
            </a:r>
          </a:p>
          <a:p>
            <a:endParaRPr lang="en-US" dirty="0" smtClean="0"/>
          </a:p>
        </p:txBody>
      </p:sp>
      <p:sp>
        <p:nvSpPr>
          <p:cNvPr id="6" name="Slide Number Placeholder 5"/>
          <p:cNvSpPr>
            <a:spLocks noGrp="1"/>
          </p:cNvSpPr>
          <p:nvPr>
            <p:ph type="sldNum" sz="quarter" idx="12"/>
          </p:nvPr>
        </p:nvSpPr>
        <p:spPr/>
        <p:txBody>
          <a:bodyPr/>
          <a:lstStyle/>
          <a:p>
            <a:fld id="{634E6EAE-5B21-495E-9130-3C5F9A81E2D0}" type="slidenum">
              <a:rPr lang="en-US" smtClean="0"/>
              <a:pPr/>
              <a:t>4</a:t>
            </a:fld>
            <a:endParaRPr lang="en-US" dirty="0"/>
          </a:p>
        </p:txBody>
      </p:sp>
    </p:spTree>
    <p:extLst>
      <p:ext uri="{BB962C8B-B14F-4D97-AF65-F5344CB8AC3E}">
        <p14:creationId xmlns:p14="http://schemas.microsoft.com/office/powerpoint/2010/main" val="81626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Behavior/Suspension</a:t>
            </a:r>
            <a:endParaRPr lang="en-US" dirty="0"/>
          </a:p>
        </p:txBody>
      </p:sp>
      <p:sp>
        <p:nvSpPr>
          <p:cNvPr id="3" name="Content Placeholder 2"/>
          <p:cNvSpPr>
            <a:spLocks noGrp="1"/>
          </p:cNvSpPr>
          <p:nvPr>
            <p:ph idx="1"/>
          </p:nvPr>
        </p:nvSpPr>
        <p:spPr/>
        <p:txBody>
          <a:bodyPr/>
          <a:lstStyle/>
          <a:p>
            <a:pPr lvl="0"/>
            <a:r>
              <a:rPr lang="en-US" b="1" dirty="0" smtClean="0"/>
              <a:t>Restraint/Seclusion (Handbook/Training)</a:t>
            </a:r>
            <a:endParaRPr lang="en-US" b="1" dirty="0"/>
          </a:p>
          <a:p>
            <a:pPr lvl="0"/>
            <a:r>
              <a:rPr lang="en-US" dirty="0"/>
              <a:t>Recruiting BCBA professionals/co-op</a:t>
            </a:r>
          </a:p>
          <a:p>
            <a:pPr lvl="0"/>
            <a:r>
              <a:rPr lang="en-US" b="1" dirty="0"/>
              <a:t>Train the trainer model for </a:t>
            </a:r>
            <a:r>
              <a:rPr lang="en-US" b="1" dirty="0" smtClean="0"/>
              <a:t>behavior training (Training)</a:t>
            </a:r>
            <a:endParaRPr lang="en-US" b="1" dirty="0"/>
          </a:p>
          <a:p>
            <a:pPr lvl="0"/>
            <a:r>
              <a:rPr lang="en-US" b="1" dirty="0"/>
              <a:t>School-wide PBIS implementation </a:t>
            </a:r>
            <a:r>
              <a:rPr lang="en-US" b="1" dirty="0" smtClean="0"/>
              <a:t>support (Training)</a:t>
            </a:r>
            <a:endParaRPr lang="en-US" b="1" dirty="0"/>
          </a:p>
          <a:p>
            <a:pPr lvl="0"/>
            <a:r>
              <a:rPr lang="en-US" b="1" dirty="0"/>
              <a:t>Safety training/resource officers</a:t>
            </a:r>
          </a:p>
          <a:p>
            <a:endParaRPr lang="en-US" dirty="0"/>
          </a:p>
        </p:txBody>
      </p:sp>
    </p:spTree>
    <p:extLst>
      <p:ext uri="{BB962C8B-B14F-4D97-AF65-F5344CB8AC3E}">
        <p14:creationId xmlns:p14="http://schemas.microsoft.com/office/powerpoint/2010/main" val="1751763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 </a:t>
            </a:r>
            <a:r>
              <a:rPr lang="en-US" dirty="0" smtClean="0"/>
              <a:t>Preparation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smtClean="0"/>
              <a:t>PD </a:t>
            </a:r>
            <a:r>
              <a:rPr lang="en-US" b="1" dirty="0"/>
              <a:t>competencies set by SDE be aligned between districts. For example: currently, the SDE requires PD hours in certain areas (i.e. ELL, blood borne pathogens, etc.). </a:t>
            </a:r>
          </a:p>
          <a:p>
            <a:pPr lvl="0"/>
            <a:r>
              <a:rPr lang="en-US" b="1" dirty="0"/>
              <a:t>Train-the-trainer model in the competencies would allow more districts to access the information.  Could have regional trainers.  </a:t>
            </a:r>
          </a:p>
          <a:p>
            <a:pPr lvl="0"/>
            <a:r>
              <a:rPr lang="en-US" b="1" dirty="0"/>
              <a:t>A mentor </a:t>
            </a:r>
            <a:r>
              <a:rPr lang="en-US" b="1" dirty="0" smtClean="0"/>
              <a:t>program (Kansas SPDG) </a:t>
            </a:r>
            <a:endParaRPr lang="en-US" b="1" dirty="0"/>
          </a:p>
          <a:p>
            <a:pPr lvl="0"/>
            <a:r>
              <a:rPr lang="en-US" b="1" dirty="0"/>
              <a:t>Resurrect the registries or network connections that would be available for teachers to get training. </a:t>
            </a:r>
          </a:p>
          <a:p>
            <a:pPr lvl="0"/>
            <a:r>
              <a:rPr lang="en-US" b="1" dirty="0"/>
              <a:t>We want to meet the PD needs however there is often not enough money for subs to allow the PD. </a:t>
            </a:r>
            <a:r>
              <a:rPr lang="en-US" b="1" dirty="0" smtClean="0"/>
              <a:t>(Additional funds)</a:t>
            </a:r>
            <a:endParaRPr lang="en-US" b="1" dirty="0"/>
          </a:p>
          <a:p>
            <a:pPr lvl="0"/>
            <a:r>
              <a:rPr lang="en-US" dirty="0"/>
              <a:t>Meet w/higher </a:t>
            </a:r>
            <a:r>
              <a:rPr lang="en-US" dirty="0" err="1"/>
              <a:t>ed</a:t>
            </a:r>
            <a:endParaRPr lang="en-US" dirty="0"/>
          </a:p>
          <a:p>
            <a:endParaRPr lang="en-US" dirty="0"/>
          </a:p>
        </p:txBody>
      </p:sp>
    </p:spTree>
    <p:extLst>
      <p:ext uri="{BB962C8B-B14F-4D97-AF65-F5344CB8AC3E}">
        <p14:creationId xmlns:p14="http://schemas.microsoft.com/office/powerpoint/2010/main" val="371918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Lack of </a:t>
            </a:r>
            <a:r>
              <a:rPr lang="en-US" dirty="0" smtClean="0"/>
              <a:t>Personnel</a:t>
            </a:r>
            <a:endParaRPr lang="en-US" dirty="0"/>
          </a:p>
        </p:txBody>
      </p:sp>
      <p:sp>
        <p:nvSpPr>
          <p:cNvPr id="3" name="Content Placeholder 2"/>
          <p:cNvSpPr>
            <a:spLocks noGrp="1"/>
          </p:cNvSpPr>
          <p:nvPr>
            <p:ph idx="1"/>
          </p:nvPr>
        </p:nvSpPr>
        <p:spPr/>
        <p:txBody>
          <a:bodyPr/>
          <a:lstStyle/>
          <a:p>
            <a:pPr lvl="0"/>
            <a:r>
              <a:rPr lang="en-US" b="1" dirty="0" smtClean="0"/>
              <a:t>Certification </a:t>
            </a:r>
            <a:r>
              <a:rPr lang="en-US" b="1" dirty="0"/>
              <a:t>step by step guide</a:t>
            </a:r>
          </a:p>
          <a:p>
            <a:pPr lvl="0"/>
            <a:r>
              <a:rPr lang="en-US" dirty="0"/>
              <a:t>College offerings</a:t>
            </a:r>
          </a:p>
          <a:p>
            <a:pPr lvl="0"/>
            <a:r>
              <a:rPr lang="en-US" b="1" dirty="0"/>
              <a:t>Caseload </a:t>
            </a:r>
            <a:r>
              <a:rPr lang="en-US" b="1" dirty="0" smtClean="0"/>
              <a:t>suggestions (Related Services RFP)</a:t>
            </a:r>
            <a:endParaRPr lang="en-US" b="1" dirty="0"/>
          </a:p>
          <a:p>
            <a:endParaRPr lang="en-US" dirty="0"/>
          </a:p>
        </p:txBody>
      </p:sp>
    </p:spTree>
    <p:extLst>
      <p:ext uri="{BB962C8B-B14F-4D97-AF65-F5344CB8AC3E}">
        <p14:creationId xmlns:p14="http://schemas.microsoft.com/office/powerpoint/2010/main" val="1736474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a:t>
            </a:r>
            <a:endParaRPr lang="en-US" dirty="0"/>
          </a:p>
        </p:txBody>
      </p:sp>
      <p:sp>
        <p:nvSpPr>
          <p:cNvPr id="3" name="Content Placeholder 2"/>
          <p:cNvSpPr>
            <a:spLocks noGrp="1"/>
          </p:cNvSpPr>
          <p:nvPr>
            <p:ph idx="1"/>
          </p:nvPr>
        </p:nvSpPr>
        <p:spPr/>
        <p:txBody>
          <a:bodyPr/>
          <a:lstStyle/>
          <a:p>
            <a:pPr lvl="0"/>
            <a:r>
              <a:rPr lang="en-US" b="1" dirty="0" smtClean="0"/>
              <a:t>Resource </a:t>
            </a:r>
            <a:r>
              <a:rPr lang="en-US" b="1" dirty="0"/>
              <a:t>Directory </a:t>
            </a:r>
          </a:p>
          <a:p>
            <a:pPr lvl="0"/>
            <a:r>
              <a:rPr lang="en-US" b="1" dirty="0"/>
              <a:t>Training/Cross Training</a:t>
            </a:r>
          </a:p>
          <a:p>
            <a:pPr lvl="0"/>
            <a:r>
              <a:rPr lang="en-US" b="1" dirty="0"/>
              <a:t>Purposeful Inclusion </a:t>
            </a:r>
          </a:p>
          <a:p>
            <a:pPr lvl="0"/>
            <a:r>
              <a:rPr lang="en-US" b="1" dirty="0" smtClean="0"/>
              <a:t>Get </a:t>
            </a:r>
            <a:r>
              <a:rPr lang="en-US" b="1" dirty="0"/>
              <a:t>a co-teaching framework. </a:t>
            </a:r>
            <a:endParaRPr lang="en-US" dirty="0"/>
          </a:p>
        </p:txBody>
      </p:sp>
    </p:spTree>
    <p:extLst>
      <p:ext uri="{BB962C8B-B14F-4D97-AF65-F5344CB8AC3E}">
        <p14:creationId xmlns:p14="http://schemas.microsoft.com/office/powerpoint/2010/main" val="3348668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Dyslexia</a:t>
            </a:r>
            <a:endParaRPr lang="en-US" dirty="0"/>
          </a:p>
        </p:txBody>
      </p:sp>
      <p:sp>
        <p:nvSpPr>
          <p:cNvPr id="3" name="Content Placeholder 2"/>
          <p:cNvSpPr>
            <a:spLocks noGrp="1"/>
          </p:cNvSpPr>
          <p:nvPr>
            <p:ph idx="1"/>
          </p:nvPr>
        </p:nvSpPr>
        <p:spPr/>
        <p:txBody>
          <a:bodyPr>
            <a:normAutofit fontScale="92500"/>
          </a:bodyPr>
          <a:lstStyle/>
          <a:p>
            <a:pPr lvl="0"/>
            <a:r>
              <a:rPr lang="en-US" b="1" dirty="0" smtClean="0"/>
              <a:t>We </a:t>
            </a:r>
            <a:r>
              <a:rPr lang="en-US" b="1" dirty="0"/>
              <a:t>need to provide information on “What is Dyslexia” to districts across Oklahoma. Learning the characteristics of Dyslexia. </a:t>
            </a:r>
          </a:p>
          <a:p>
            <a:pPr lvl="0"/>
            <a:r>
              <a:rPr lang="en-US" b="1" dirty="0"/>
              <a:t>OSDE providing training virtually on “what is Dyslexia” and “Characteristics of Dyslexia.”  </a:t>
            </a:r>
          </a:p>
          <a:p>
            <a:pPr lvl="0"/>
            <a:r>
              <a:rPr lang="en-US" dirty="0"/>
              <a:t>Higher Education Institutions-issues with accountability for reading instruction. </a:t>
            </a:r>
          </a:p>
          <a:p>
            <a:pPr lvl="0"/>
            <a:r>
              <a:rPr lang="en-US" b="1" dirty="0"/>
              <a:t>Administrator training piece is important to continue implementation. </a:t>
            </a:r>
          </a:p>
          <a:p>
            <a:endParaRPr lang="en-US" dirty="0"/>
          </a:p>
        </p:txBody>
      </p:sp>
    </p:spTree>
    <p:extLst>
      <p:ext uri="{BB962C8B-B14F-4D97-AF65-F5344CB8AC3E}">
        <p14:creationId xmlns:p14="http://schemas.microsoft.com/office/powerpoint/2010/main" val="3917681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Panel Activities for 2017-2018</a:t>
            </a: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45</a:t>
            </a:fld>
            <a:endParaRPr lang="en-US"/>
          </a:p>
        </p:txBody>
      </p:sp>
      <p:sp>
        <p:nvSpPr>
          <p:cNvPr id="3" name="Content Placeholder 2"/>
          <p:cNvSpPr>
            <a:spLocks noGrp="1"/>
          </p:cNvSpPr>
          <p:nvPr>
            <p:ph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1473986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Member Recruitment</a:t>
            </a:r>
            <a:endParaRPr lang="en-US" dirty="0"/>
          </a:p>
        </p:txBody>
      </p:sp>
      <p:sp>
        <p:nvSpPr>
          <p:cNvPr id="3" name="Content Placeholder 2"/>
          <p:cNvSpPr>
            <a:spLocks noGrp="1"/>
          </p:cNvSpPr>
          <p:nvPr>
            <p:ph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264289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idx="1"/>
          </p:nvPr>
        </p:nvSpPr>
        <p:spPr/>
        <p:txBody>
          <a:bodyPr>
            <a:normAutofit lnSpcReduction="10000"/>
          </a:bodyPr>
          <a:lstStyle/>
          <a:p>
            <a:r>
              <a:rPr lang="en-US" dirty="0"/>
              <a:t>HB 1693 – Updates the A-F school accountability system to reflect requirements of the Every Student Succeeds Act. It requires the report to include grades for each indicator separately and an overview grade. It further defines the indicators to be included in the accountability system, requiring the academic indicators to make up at least 70% of the overview grade. Effective July 1, 2017. (Signed by </a:t>
            </a:r>
            <a:r>
              <a:rPr lang="en-US" dirty="0" err="1"/>
              <a:t>Gov</a:t>
            </a:r>
            <a:r>
              <a:rPr lang="en-US" dirty="0"/>
              <a:t> April 28</a:t>
            </a:r>
            <a:r>
              <a:rPr lang="en-US" dirty="0" smtClean="0"/>
              <a:t>.)</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5</a:t>
            </a:fld>
            <a:endParaRPr lang="en-US" dirty="0"/>
          </a:p>
        </p:txBody>
      </p:sp>
    </p:spTree>
    <p:extLst>
      <p:ext uri="{BB962C8B-B14F-4D97-AF65-F5344CB8AC3E}">
        <p14:creationId xmlns:p14="http://schemas.microsoft.com/office/powerpoint/2010/main" val="318317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85000" lnSpcReduction="10000"/>
          </a:bodyPr>
          <a:lstStyle/>
          <a:p>
            <a:r>
              <a:rPr lang="en-US" dirty="0" smtClean="0"/>
              <a:t>HB </a:t>
            </a:r>
            <a:r>
              <a:rPr lang="en-US" dirty="0"/>
              <a:t>1760/SB 84 – Makes permanent the requirement that students who have not obtained automatic promotion to fourth grade be evaluated by a Student Reading Proficiency Team for probationary promotion. Requires students who score limited knowledge on the statewide assessment, who have not previously met RSA benchmarks, to be evaluated by a team for promotion or retention beginning in 2017-2018. Requires data to be collected regarding students who were retained and students who were promoted. Effective May 5, 2017. (Signed by </a:t>
            </a:r>
            <a:r>
              <a:rPr lang="en-US" dirty="0" err="1"/>
              <a:t>Gov</a:t>
            </a:r>
            <a:r>
              <a:rPr lang="en-US" dirty="0"/>
              <a:t> May 5.)</a:t>
            </a:r>
          </a:p>
        </p:txBody>
      </p:sp>
    </p:spTree>
    <p:extLst>
      <p:ext uri="{BB962C8B-B14F-4D97-AF65-F5344CB8AC3E}">
        <p14:creationId xmlns:p14="http://schemas.microsoft.com/office/powerpoint/2010/main" val="218381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lnSpcReduction="20000"/>
          </a:bodyPr>
          <a:lstStyle/>
          <a:p>
            <a:r>
              <a:rPr lang="en-US" dirty="0"/>
              <a:t>HB 1790 – Allows school districts to offer a remediation course to students who score below a 19 on the ACT. Effective November 1, 2017. (Signed by </a:t>
            </a:r>
            <a:r>
              <a:rPr lang="en-US" dirty="0" err="1"/>
              <a:t>Gov</a:t>
            </a:r>
            <a:r>
              <a:rPr lang="en-US" dirty="0"/>
              <a:t> April 24</a:t>
            </a:r>
            <a:r>
              <a:rPr lang="en-US" dirty="0" smtClean="0"/>
              <a:t>.)</a:t>
            </a:r>
          </a:p>
          <a:p>
            <a:r>
              <a:rPr lang="en-US" dirty="0"/>
              <a:t>HB 1206 – Allows a certified special education teacher who has not completed an approved program in elementary or early childhood education, but who has passed the subject area exam, to be certified to teach that subject in special education settings only. Effective November 1, 2017. (Signed by </a:t>
            </a:r>
            <a:r>
              <a:rPr lang="en-US" dirty="0" err="1"/>
              <a:t>Gov</a:t>
            </a:r>
            <a:r>
              <a:rPr lang="en-US" dirty="0"/>
              <a:t> April 24.)</a:t>
            </a:r>
          </a:p>
        </p:txBody>
      </p:sp>
    </p:spTree>
    <p:extLst>
      <p:ext uri="{BB962C8B-B14F-4D97-AF65-F5344CB8AC3E}">
        <p14:creationId xmlns:p14="http://schemas.microsoft.com/office/powerpoint/2010/main" val="402045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normAutofit fontScale="92500"/>
          </a:bodyPr>
          <a:lstStyle/>
          <a:p>
            <a:r>
              <a:rPr lang="en-US" dirty="0"/>
              <a:t>HB 1755 – Allows out-of-country certification documentation to be evaluated by an educational credential evaluation service approved by the State Department of Education. Effective July 1, 2017. (Signed by </a:t>
            </a:r>
            <a:r>
              <a:rPr lang="en-US" dirty="0" err="1"/>
              <a:t>Gov</a:t>
            </a:r>
            <a:r>
              <a:rPr lang="en-US" dirty="0"/>
              <a:t> April 24</a:t>
            </a:r>
            <a:r>
              <a:rPr lang="en-US" dirty="0" smtClean="0"/>
              <a:t>.)</a:t>
            </a:r>
          </a:p>
          <a:p>
            <a:r>
              <a:rPr lang="en-US" dirty="0"/>
              <a:t>HB 1957 – Removes the two-year work experience requirement for teachers enrolled in an alternative certification program. Effective July 1, 2017. (Signed by </a:t>
            </a:r>
            <a:r>
              <a:rPr lang="en-US" dirty="0" err="1"/>
              <a:t>Gov</a:t>
            </a:r>
            <a:r>
              <a:rPr lang="en-US" dirty="0"/>
              <a:t> April 24.)</a:t>
            </a:r>
          </a:p>
        </p:txBody>
      </p:sp>
    </p:spTree>
    <p:extLst>
      <p:ext uri="{BB962C8B-B14F-4D97-AF65-F5344CB8AC3E}">
        <p14:creationId xmlns:p14="http://schemas.microsoft.com/office/powerpoint/2010/main" val="400030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a:t>
            </a:r>
          </a:p>
        </p:txBody>
      </p:sp>
      <p:sp>
        <p:nvSpPr>
          <p:cNvPr id="3" name="Content Placeholder 2"/>
          <p:cNvSpPr>
            <a:spLocks noGrp="1"/>
          </p:cNvSpPr>
          <p:nvPr>
            <p:ph idx="1"/>
          </p:nvPr>
        </p:nvSpPr>
        <p:spPr/>
        <p:txBody>
          <a:bodyPr/>
          <a:lstStyle/>
          <a:p>
            <a:r>
              <a:rPr lang="en-US" dirty="0"/>
              <a:t>SB 0029 – Allows a school board the option of not seeking a new criminal history record check for an individual who has obtained certification (meaning they had a criminal history record check at the time of certification) from the State Department within the previous twelve months. Effective July 1, 2017. (Signed by </a:t>
            </a:r>
            <a:r>
              <a:rPr lang="en-US" dirty="0" err="1"/>
              <a:t>Gov</a:t>
            </a:r>
            <a:r>
              <a:rPr lang="en-US" dirty="0"/>
              <a:t> May 3.)</a:t>
            </a:r>
          </a:p>
        </p:txBody>
      </p:sp>
    </p:spTree>
    <p:extLst>
      <p:ext uri="{BB962C8B-B14F-4D97-AF65-F5344CB8AC3E}">
        <p14:creationId xmlns:p14="http://schemas.microsoft.com/office/powerpoint/2010/main" val="192813429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2881</TotalTime>
  <Words>2471</Words>
  <Application>Microsoft Office PowerPoint</Application>
  <PresentationFormat>On-screen Show (4:3)</PresentationFormat>
  <Paragraphs>281</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Lucida Sans Unicode</vt:lpstr>
      <vt:lpstr>Tw Cen MT</vt:lpstr>
      <vt:lpstr>Wingdings</vt:lpstr>
      <vt:lpstr>Office Theme</vt:lpstr>
      <vt:lpstr>PowerPoint Presentation</vt:lpstr>
      <vt:lpstr>Idea B  State Advisory Panel</vt:lpstr>
      <vt:lpstr>Agenda</vt:lpstr>
      <vt:lpstr>Handbook Review Committee</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Monitoring</vt:lpstr>
      <vt:lpstr>IDEA Budget for FFY17</vt:lpstr>
      <vt:lpstr>FFY17 Part B (Section 611)</vt:lpstr>
      <vt:lpstr>FFY17 Part B (Section 611)</vt:lpstr>
      <vt:lpstr>FFY17 Part B (Section 611)</vt:lpstr>
      <vt:lpstr>PowerPoint Presentation</vt:lpstr>
      <vt:lpstr>Other State Level Activities</vt:lpstr>
      <vt:lpstr>Other State Level Activities</vt:lpstr>
      <vt:lpstr>Other State Level Activities</vt:lpstr>
      <vt:lpstr>Other State Level Activities</vt:lpstr>
      <vt:lpstr>Other State Level Activities</vt:lpstr>
      <vt:lpstr>Other State Level Activities</vt:lpstr>
      <vt:lpstr>FFY17 Preschool (Section 619)</vt:lpstr>
      <vt:lpstr>FFY17 Preschool (Section 619)</vt:lpstr>
      <vt:lpstr>SSIP-B Summary: 2016-17</vt:lpstr>
      <vt:lpstr>Engage OK</vt:lpstr>
      <vt:lpstr>Engage OK</vt:lpstr>
      <vt:lpstr>Engage OK</vt:lpstr>
      <vt:lpstr>Engage OK</vt:lpstr>
      <vt:lpstr>Recommendations</vt:lpstr>
      <vt:lpstr>Behavior/Suspension</vt:lpstr>
      <vt:lpstr>Teacher Preparation</vt:lpstr>
      <vt:lpstr>Lack of Personnel</vt:lpstr>
      <vt:lpstr>Autism </vt:lpstr>
      <vt:lpstr>Dyslexia</vt:lpstr>
      <vt:lpstr>Panel Activities for 2017-2018</vt:lpstr>
      <vt:lpstr>New Member Recruitment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Cheryl Denley</cp:lastModifiedBy>
  <cp:revision>79</cp:revision>
  <dcterms:created xsi:type="dcterms:W3CDTF">2010-04-12T23:12:02Z</dcterms:created>
  <dcterms:modified xsi:type="dcterms:W3CDTF">2017-06-23T21:14:31Z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