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4"/>
  </p:notesMasterIdLst>
  <p:sldIdLst>
    <p:sldId id="256" r:id="rId2"/>
    <p:sldId id="265" r:id="rId3"/>
    <p:sldId id="266" r:id="rId4"/>
    <p:sldId id="257" r:id="rId5"/>
    <p:sldId id="258" r:id="rId6"/>
    <p:sldId id="260" r:id="rId7"/>
    <p:sldId id="261" r:id="rId8"/>
    <p:sldId id="262" r:id="rId9"/>
    <p:sldId id="267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1D6A4-344B-4A4F-9851-7685F6FC2D01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30FCCA-F528-483B-865F-414140977B19}">
      <dgm:prSet phldrT="[Text]"/>
      <dgm:spPr/>
      <dgm:t>
        <a:bodyPr/>
        <a:lstStyle/>
        <a:p>
          <a:r>
            <a:rPr lang="en-US" dirty="0" smtClean="0"/>
            <a:t>General Sup: RBA Process</a:t>
          </a:r>
          <a:endParaRPr lang="en-US" dirty="0"/>
        </a:p>
      </dgm:t>
    </dgm:pt>
    <dgm:pt modelId="{419FD13F-FFD6-499D-B38B-48D4D875B1FF}" type="parTrans" cxnId="{36FA0856-F8A0-4F9B-B9F4-3B6C6CA2AC5B}">
      <dgm:prSet/>
      <dgm:spPr/>
      <dgm:t>
        <a:bodyPr/>
        <a:lstStyle/>
        <a:p>
          <a:endParaRPr lang="en-US"/>
        </a:p>
      </dgm:t>
    </dgm:pt>
    <dgm:pt modelId="{41750AD3-85F8-4553-B871-20A88CEA8918}" type="sibTrans" cxnId="{36FA0856-F8A0-4F9B-B9F4-3B6C6CA2AC5B}">
      <dgm:prSet/>
      <dgm:spPr/>
      <dgm:t>
        <a:bodyPr/>
        <a:lstStyle/>
        <a:p>
          <a:endParaRPr lang="en-US"/>
        </a:p>
      </dgm:t>
    </dgm:pt>
    <dgm:pt modelId="{92847E67-65C2-45B5-8ACB-7C3EE93733DB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7B64DF8A-2451-402C-A4A7-E01D49BD5EEC}" type="parTrans" cxnId="{1E553A28-565E-4A04-B0F0-6C69D9B2CE4C}">
      <dgm:prSet/>
      <dgm:spPr>
        <a:ln>
          <a:solidFill>
            <a:schemeClr val="accent1">
              <a:lumMod val="75000"/>
            </a:schemeClr>
          </a:solidFill>
          <a:headEnd type="none"/>
          <a:tailEnd type="triangle"/>
        </a:ln>
      </dgm:spPr>
      <dgm:t>
        <a:bodyPr/>
        <a:lstStyle/>
        <a:p>
          <a:endParaRPr lang="en-US"/>
        </a:p>
      </dgm:t>
    </dgm:pt>
    <dgm:pt modelId="{6D53B9F5-C894-4915-AC3F-588B68F0434F}" type="sibTrans" cxnId="{1E553A28-565E-4A04-B0F0-6C69D9B2CE4C}">
      <dgm:prSet/>
      <dgm:spPr/>
      <dgm:t>
        <a:bodyPr/>
        <a:lstStyle/>
        <a:p>
          <a:endParaRPr lang="en-US"/>
        </a:p>
      </dgm:t>
    </dgm:pt>
    <dgm:pt modelId="{06EDED98-F55A-41B4-9ADF-122D05D98D12}">
      <dgm:prSet phldrT="[Text]" custT="1"/>
      <dgm:spPr/>
      <dgm:t>
        <a:bodyPr/>
        <a:lstStyle/>
        <a:p>
          <a:r>
            <a:rPr lang="en-US" sz="2000" dirty="0" smtClean="0"/>
            <a:t>Performance Data</a:t>
          </a:r>
          <a:endParaRPr lang="en-US" sz="2000" dirty="0"/>
        </a:p>
      </dgm:t>
    </dgm:pt>
    <dgm:pt modelId="{CE61193E-AEF4-47E2-B03E-AF229673A831}" type="parTrans" cxnId="{031A7B95-BE91-487B-B821-08BA33EB2446}">
      <dgm:prSet/>
      <dgm:spPr>
        <a:ln>
          <a:solidFill>
            <a:schemeClr val="accent1">
              <a:lumMod val="75000"/>
            </a:schemeClr>
          </a:solidFill>
          <a:headEnd type="triangle"/>
        </a:ln>
      </dgm:spPr>
      <dgm:t>
        <a:bodyPr/>
        <a:lstStyle/>
        <a:p>
          <a:endParaRPr lang="en-US"/>
        </a:p>
      </dgm:t>
    </dgm:pt>
    <dgm:pt modelId="{E28E2C86-0CBE-42EB-9D20-96D79743CF59}" type="sibTrans" cxnId="{031A7B95-BE91-487B-B821-08BA33EB2446}">
      <dgm:prSet/>
      <dgm:spPr/>
      <dgm:t>
        <a:bodyPr/>
        <a:lstStyle/>
        <a:p>
          <a:endParaRPr lang="en-US"/>
        </a:p>
      </dgm:t>
    </dgm:pt>
    <dgm:pt modelId="{3DAFCC3C-FA03-40BE-A214-0C9E86DA9745}">
      <dgm:prSet phldrT="[Text]" custT="1"/>
      <dgm:spPr>
        <a:solidFill>
          <a:srgbClr val="F55A3B"/>
        </a:solidFill>
      </dgm:spPr>
      <dgm:t>
        <a:bodyPr/>
        <a:lstStyle/>
        <a:p>
          <a:r>
            <a:rPr lang="en-US" sz="2000" dirty="0" smtClean="0"/>
            <a:t>Compliance Data</a:t>
          </a:r>
          <a:endParaRPr lang="en-US" sz="2000" dirty="0"/>
        </a:p>
      </dgm:t>
    </dgm:pt>
    <dgm:pt modelId="{488CAAE4-9EB7-4FA1-8C4F-89116AE4C5F7}" type="parTrans" cxnId="{3E12BEFB-55F0-4360-A9F1-557CD3368E5C}">
      <dgm:prSet/>
      <dgm:spPr>
        <a:ln>
          <a:solidFill>
            <a:schemeClr val="accent1">
              <a:lumMod val="75000"/>
            </a:schemeClr>
          </a:solidFill>
          <a:headEnd type="triangle"/>
        </a:ln>
      </dgm:spPr>
      <dgm:t>
        <a:bodyPr/>
        <a:lstStyle/>
        <a:p>
          <a:endParaRPr lang="en-US" sz="2000"/>
        </a:p>
      </dgm:t>
    </dgm:pt>
    <dgm:pt modelId="{7164796D-AFD0-44E7-8A59-F42FD318C71C}" type="sibTrans" cxnId="{3E12BEFB-55F0-4360-A9F1-557CD3368E5C}">
      <dgm:prSet/>
      <dgm:spPr/>
      <dgm:t>
        <a:bodyPr/>
        <a:lstStyle/>
        <a:p>
          <a:endParaRPr lang="en-US"/>
        </a:p>
      </dgm:t>
    </dgm:pt>
    <dgm:pt modelId="{7F6068AA-0117-4EEC-BD8E-D55689E65FBF}" type="pres">
      <dgm:prSet presAssocID="{E851D6A4-344B-4A4F-9851-7685F6FC2D0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355C014-BFF3-4C40-83F8-35CB601ED5FE}" type="pres">
      <dgm:prSet presAssocID="{C830FCCA-F528-483B-865F-414140977B19}" presName="singleCycle" presStyleCnt="0"/>
      <dgm:spPr/>
    </dgm:pt>
    <dgm:pt modelId="{08C5FDF3-E071-435A-B331-D0F91BB447F7}" type="pres">
      <dgm:prSet presAssocID="{C830FCCA-F528-483B-865F-414140977B19}" presName="singleCenter" presStyleLbl="node1" presStyleIdx="0" presStyleCnt="4" custScaleX="113142" custScaleY="120699" custLinFactNeighborY="-1032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47D7458-01DB-4C5C-B778-AC43772E8AEC}" type="pres">
      <dgm:prSet presAssocID="{7B64DF8A-2451-402C-A4A7-E01D49BD5EE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B0C51386-484D-4767-8962-A282EF4FE5D7}" type="pres">
      <dgm:prSet presAssocID="{92847E67-65C2-45B5-8ACB-7C3EE93733DB}" presName="text0" presStyleLbl="node1" presStyleIdx="1" presStyleCnt="4" custScaleX="151389" custScaleY="119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ECB7B-813B-4092-9C2D-E2774BC1CDE0}" type="pres">
      <dgm:prSet presAssocID="{CE61193E-AEF4-47E2-B03E-AF229673A83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8AF520D-82B4-45B0-BC82-17529016BFCC}" type="pres">
      <dgm:prSet presAssocID="{06EDED98-F55A-41B4-9ADF-122D05D98D12}" presName="text0" presStyleLbl="node1" presStyleIdx="2" presStyleCnt="4" custScaleX="171880" custScaleY="122628" custRadScaleRad="97881" custRadScaleInc="-2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0E14B-61B3-45C1-AA0F-76D61F980EAD}" type="pres">
      <dgm:prSet presAssocID="{488CAAE4-9EB7-4FA1-8C4F-89116AE4C5F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63B7E63-8A19-430E-8AF3-38C65C27BB9A}" type="pres">
      <dgm:prSet presAssocID="{3DAFCC3C-FA03-40BE-A214-0C9E86DA9745}" presName="text0" presStyleLbl="node1" presStyleIdx="3" presStyleCnt="4" custScaleX="171657" custScaleY="122597" custRadScaleRad="99777" custRadScaleInc="3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AE5352-3F16-45F0-A925-A6A08D3A7DC6}" type="presOf" srcId="{488CAAE4-9EB7-4FA1-8C4F-89116AE4C5F7}" destId="{C540E14B-61B3-45C1-AA0F-76D61F980EAD}" srcOrd="0" destOrd="0" presId="urn:microsoft.com/office/officeart/2008/layout/RadialCluster"/>
    <dgm:cxn modelId="{3E12BEFB-55F0-4360-A9F1-557CD3368E5C}" srcId="{C830FCCA-F528-483B-865F-414140977B19}" destId="{3DAFCC3C-FA03-40BE-A214-0C9E86DA9745}" srcOrd="2" destOrd="0" parTransId="{488CAAE4-9EB7-4FA1-8C4F-89116AE4C5F7}" sibTransId="{7164796D-AFD0-44E7-8A59-F42FD318C71C}"/>
    <dgm:cxn modelId="{391F5E90-EFE8-4F87-B78D-B948021ECA88}" type="presOf" srcId="{92847E67-65C2-45B5-8ACB-7C3EE93733DB}" destId="{B0C51386-484D-4767-8962-A282EF4FE5D7}" srcOrd="0" destOrd="0" presId="urn:microsoft.com/office/officeart/2008/layout/RadialCluster"/>
    <dgm:cxn modelId="{A8E74060-1EBD-4882-803A-06C130B0949D}" type="presOf" srcId="{E851D6A4-344B-4A4F-9851-7685F6FC2D01}" destId="{7F6068AA-0117-4EEC-BD8E-D55689E65FBF}" srcOrd="0" destOrd="0" presId="urn:microsoft.com/office/officeart/2008/layout/RadialCluster"/>
    <dgm:cxn modelId="{1E553A28-565E-4A04-B0F0-6C69D9B2CE4C}" srcId="{C830FCCA-F528-483B-865F-414140977B19}" destId="{92847E67-65C2-45B5-8ACB-7C3EE93733DB}" srcOrd="0" destOrd="0" parTransId="{7B64DF8A-2451-402C-A4A7-E01D49BD5EEC}" sibTransId="{6D53B9F5-C894-4915-AC3F-588B68F0434F}"/>
    <dgm:cxn modelId="{F5375FEC-E099-4140-BEB9-96A400A104F8}" type="presOf" srcId="{3DAFCC3C-FA03-40BE-A214-0C9E86DA9745}" destId="{063B7E63-8A19-430E-8AF3-38C65C27BB9A}" srcOrd="0" destOrd="0" presId="urn:microsoft.com/office/officeart/2008/layout/RadialCluster"/>
    <dgm:cxn modelId="{031A7B95-BE91-487B-B821-08BA33EB2446}" srcId="{C830FCCA-F528-483B-865F-414140977B19}" destId="{06EDED98-F55A-41B4-9ADF-122D05D98D12}" srcOrd="1" destOrd="0" parTransId="{CE61193E-AEF4-47E2-B03E-AF229673A831}" sibTransId="{E28E2C86-0CBE-42EB-9D20-96D79743CF59}"/>
    <dgm:cxn modelId="{C957A8CC-B8F2-42DE-9380-910B33C9B9A9}" type="presOf" srcId="{7B64DF8A-2451-402C-A4A7-E01D49BD5EEC}" destId="{747D7458-01DB-4C5C-B778-AC43772E8AEC}" srcOrd="0" destOrd="0" presId="urn:microsoft.com/office/officeart/2008/layout/RadialCluster"/>
    <dgm:cxn modelId="{72093191-C247-4973-8FB8-C77A31D6FF10}" type="presOf" srcId="{CE61193E-AEF4-47E2-B03E-AF229673A831}" destId="{DC8ECB7B-813B-4092-9C2D-E2774BC1CDE0}" srcOrd="0" destOrd="0" presId="urn:microsoft.com/office/officeart/2008/layout/RadialCluster"/>
    <dgm:cxn modelId="{E2F3C999-086A-492E-A1AB-953E5DFFDA40}" type="presOf" srcId="{06EDED98-F55A-41B4-9ADF-122D05D98D12}" destId="{98AF520D-82B4-45B0-BC82-17529016BFCC}" srcOrd="0" destOrd="0" presId="urn:microsoft.com/office/officeart/2008/layout/RadialCluster"/>
    <dgm:cxn modelId="{36FA0856-F8A0-4F9B-B9F4-3B6C6CA2AC5B}" srcId="{E851D6A4-344B-4A4F-9851-7685F6FC2D01}" destId="{C830FCCA-F528-483B-865F-414140977B19}" srcOrd="0" destOrd="0" parTransId="{419FD13F-FFD6-499D-B38B-48D4D875B1FF}" sibTransId="{41750AD3-85F8-4553-B871-20A88CEA8918}"/>
    <dgm:cxn modelId="{E4D1D8D3-2AD8-4A2C-90FF-01EE60AAA48D}" type="presOf" srcId="{C830FCCA-F528-483B-865F-414140977B19}" destId="{08C5FDF3-E071-435A-B331-D0F91BB447F7}" srcOrd="0" destOrd="0" presId="urn:microsoft.com/office/officeart/2008/layout/RadialCluster"/>
    <dgm:cxn modelId="{B2A93FF8-7B6B-4026-9518-7A2544F14314}" type="presParOf" srcId="{7F6068AA-0117-4EEC-BD8E-D55689E65FBF}" destId="{2355C014-BFF3-4C40-83F8-35CB601ED5FE}" srcOrd="0" destOrd="0" presId="urn:microsoft.com/office/officeart/2008/layout/RadialCluster"/>
    <dgm:cxn modelId="{35A1041E-27B2-4B11-BAF6-7BAF72F1D13F}" type="presParOf" srcId="{2355C014-BFF3-4C40-83F8-35CB601ED5FE}" destId="{08C5FDF3-E071-435A-B331-D0F91BB447F7}" srcOrd="0" destOrd="0" presId="urn:microsoft.com/office/officeart/2008/layout/RadialCluster"/>
    <dgm:cxn modelId="{F5E1CB16-C8B9-4FF4-A758-C49A1B6C458C}" type="presParOf" srcId="{2355C014-BFF3-4C40-83F8-35CB601ED5FE}" destId="{747D7458-01DB-4C5C-B778-AC43772E8AEC}" srcOrd="1" destOrd="0" presId="urn:microsoft.com/office/officeart/2008/layout/RadialCluster"/>
    <dgm:cxn modelId="{A4D8F9EC-9107-455A-B4B1-84872176123F}" type="presParOf" srcId="{2355C014-BFF3-4C40-83F8-35CB601ED5FE}" destId="{B0C51386-484D-4767-8962-A282EF4FE5D7}" srcOrd="2" destOrd="0" presId="urn:microsoft.com/office/officeart/2008/layout/RadialCluster"/>
    <dgm:cxn modelId="{02BCBB8D-5453-4402-A5E0-6627C0DA737E}" type="presParOf" srcId="{2355C014-BFF3-4C40-83F8-35CB601ED5FE}" destId="{DC8ECB7B-813B-4092-9C2D-E2774BC1CDE0}" srcOrd="3" destOrd="0" presId="urn:microsoft.com/office/officeart/2008/layout/RadialCluster"/>
    <dgm:cxn modelId="{DBD21D74-B240-4D72-928F-A382C6689760}" type="presParOf" srcId="{2355C014-BFF3-4C40-83F8-35CB601ED5FE}" destId="{98AF520D-82B4-45B0-BC82-17529016BFCC}" srcOrd="4" destOrd="0" presId="urn:microsoft.com/office/officeart/2008/layout/RadialCluster"/>
    <dgm:cxn modelId="{74632A85-D40F-4911-BE99-89B4DACA1652}" type="presParOf" srcId="{2355C014-BFF3-4C40-83F8-35CB601ED5FE}" destId="{C540E14B-61B3-45C1-AA0F-76D61F980EAD}" srcOrd="5" destOrd="0" presId="urn:microsoft.com/office/officeart/2008/layout/RadialCluster"/>
    <dgm:cxn modelId="{0590509F-04BC-4C94-990B-7FF0E3C0A9D4}" type="presParOf" srcId="{2355C014-BFF3-4C40-83F8-35CB601ED5FE}" destId="{063B7E63-8A19-430E-8AF3-38C65C27BB9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5FDF3-E071-435A-B331-D0F91BB447F7}">
      <dsp:nvSpPr>
        <dsp:cNvPr id="0" name=""/>
        <dsp:cNvSpPr/>
      </dsp:nvSpPr>
      <dsp:spPr>
        <a:xfrm>
          <a:off x="4686774" y="1589888"/>
          <a:ext cx="1598195" cy="17049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General Sup: RBA Process</a:t>
          </a:r>
          <a:endParaRPr lang="en-US" sz="2800" kern="1200" dirty="0"/>
        </a:p>
      </dsp:txBody>
      <dsp:txXfrm>
        <a:off x="4764791" y="1667905"/>
        <a:ext cx="1442161" cy="1548908"/>
      </dsp:txXfrm>
    </dsp:sp>
    <dsp:sp modelId="{747D7458-01DB-4C5C-B778-AC43772E8AEC}">
      <dsp:nvSpPr>
        <dsp:cNvPr id="0" name=""/>
        <dsp:cNvSpPr/>
      </dsp:nvSpPr>
      <dsp:spPr>
        <a:xfrm rot="16200000">
          <a:off x="5334987" y="1439004"/>
          <a:ext cx="3017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769" y="0"/>
              </a:lnTo>
            </a:path>
          </a:pathLst>
        </a:cu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51386-484D-4767-8962-A282EF4FE5D7}">
      <dsp:nvSpPr>
        <dsp:cNvPr id="0" name=""/>
        <dsp:cNvSpPr/>
      </dsp:nvSpPr>
      <dsp:spPr>
        <a:xfrm>
          <a:off x="4769489" y="152451"/>
          <a:ext cx="1432765" cy="1135667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Outputs</a:t>
          </a:r>
          <a:endParaRPr lang="en-US" sz="2800" kern="1200" dirty="0"/>
        </a:p>
      </dsp:txBody>
      <dsp:txXfrm>
        <a:off x="4824928" y="207890"/>
        <a:ext cx="1321887" cy="1024789"/>
      </dsp:txXfrm>
    </dsp:sp>
    <dsp:sp modelId="{DC8ECB7B-813B-4092-9C2D-E2774BC1CDE0}">
      <dsp:nvSpPr>
        <dsp:cNvPr id="0" name=""/>
        <dsp:cNvSpPr/>
      </dsp:nvSpPr>
      <dsp:spPr>
        <a:xfrm rot="2299277">
          <a:off x="6239875" y="3203713"/>
          <a:ext cx="4186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8603" y="0"/>
              </a:lnTo>
            </a:path>
          </a:pathLst>
        </a:cu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F520D-82B4-45B0-BC82-17529016BFCC}">
      <dsp:nvSpPr>
        <dsp:cNvPr id="0" name=""/>
        <dsp:cNvSpPr/>
      </dsp:nvSpPr>
      <dsp:spPr>
        <a:xfrm>
          <a:off x="6534242" y="3333495"/>
          <a:ext cx="1626695" cy="116056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Performance Data</a:t>
          </a:r>
          <a:endParaRPr lang="en-US" sz="2000" kern="1200" dirty="0"/>
        </a:p>
      </dsp:txBody>
      <dsp:txXfrm>
        <a:off x="6590896" y="3390149"/>
        <a:ext cx="1513387" cy="1047259"/>
      </dsp:txXfrm>
    </dsp:sp>
    <dsp:sp modelId="{C540E14B-61B3-45C1-AA0F-76D61F980EAD}">
      <dsp:nvSpPr>
        <dsp:cNvPr id="0" name=""/>
        <dsp:cNvSpPr/>
      </dsp:nvSpPr>
      <dsp:spPr>
        <a:xfrm rot="8542285">
          <a:off x="4282955" y="3195967"/>
          <a:ext cx="4506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0694" y="0"/>
              </a:lnTo>
            </a:path>
          </a:pathLst>
        </a:cu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B7E63-8A19-430E-8AF3-38C65C27BB9A}">
      <dsp:nvSpPr>
        <dsp:cNvPr id="0" name=""/>
        <dsp:cNvSpPr/>
      </dsp:nvSpPr>
      <dsp:spPr>
        <a:xfrm>
          <a:off x="2764992" y="3333551"/>
          <a:ext cx="1624585" cy="1160274"/>
        </a:xfrm>
        <a:prstGeom prst="roundRect">
          <a:avLst/>
        </a:prstGeom>
        <a:solidFill>
          <a:srgbClr val="F55A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Compliance Data</a:t>
          </a:r>
          <a:endParaRPr lang="en-US" sz="2000" kern="1200" dirty="0"/>
        </a:p>
      </dsp:txBody>
      <dsp:txXfrm>
        <a:off x="2821632" y="3390191"/>
        <a:ext cx="1511305" cy="1046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8D872-0202-4D25-AAD7-C5DC24D614D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E99CF-6460-422A-93D8-1BCE1B8A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1807" eaLnBrk="1" hangingPunct="1">
              <a:defRPr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presenter (CIID) start here . . . </a:t>
            </a:r>
          </a:p>
          <a:p>
            <a:pPr marL="230452" indent="-230452" defTabSz="921807" eaLnBrk="1" hangingPunct="1">
              <a:buFont typeface="+mj-lt"/>
              <a:buAutoNum type="arabicPeriod"/>
              <a:defRPr/>
            </a:pPr>
            <a:r>
              <a:rPr lang="en-US" dirty="0"/>
              <a:t>RBA is about data inputs which are processed AND  provide useful value added results-based outputs</a:t>
            </a:r>
          </a:p>
          <a:p>
            <a:pPr marL="230452" indent="-230452" defTabSz="921807" eaLnBrk="1" hangingPunct="1">
              <a:buFont typeface="+mj-lt"/>
              <a:buAutoNum type="arabicPeriod"/>
              <a:defRPr/>
            </a:pPr>
            <a:r>
              <a:rPr lang="en-US" dirty="0"/>
              <a:t>Inputs and outputs can, do, and will vary by state.</a:t>
            </a:r>
          </a:p>
          <a:p>
            <a:pPr marL="230452" indent="-230452" defTabSz="921807" eaLnBrk="1" hangingPunct="1">
              <a:buFont typeface="+mj-lt"/>
              <a:buAutoNum type="arabicPeriod"/>
              <a:defRPr/>
            </a:pPr>
            <a:r>
              <a:rPr lang="en-US" dirty="0"/>
              <a:t>How inputs are processed is important and very complex.  Represented here in simple a process box – not focus of webinar.</a:t>
            </a:r>
          </a:p>
          <a:p>
            <a:pPr marL="230452" indent="-230452" defTabSz="921807" eaLnBrk="1" hangingPunct="1">
              <a:buFont typeface="+mj-lt"/>
              <a:buAutoNum type="arabicPeriod"/>
              <a:defRPr/>
            </a:pPr>
            <a:r>
              <a:rPr lang="en-US" dirty="0"/>
              <a:t>Because RBA data cross special ed and gen ed, RBA data process can be made more efficient by data integration.  Our focus today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795299-C4A0-4532-9D82-FBB6D42BA1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7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07">
              <a:defRPr/>
            </a:pPr>
            <a:r>
              <a:rPr lang="en-US" dirty="0">
                <a:ea typeface="ＭＳ Ｐゴシック" pitchFamily="-109" charset="-128"/>
              </a:rPr>
              <a:t>North Carolina, like many other states, began laying the foundation</a:t>
            </a:r>
            <a:r>
              <a:rPr lang="en-US" baseline="0" dirty="0">
                <a:ea typeface="ＭＳ Ｐゴシック" pitchFamily="-109" charset="-128"/>
              </a:rPr>
              <a:t> for RBA and use of integrated data systems several years ago. Some of our earliest examples were implementation of LEA Self-Assessments &amp; submission of Continuous Improvement Performance Plans; Focused Monitoring regarding dropouts, graduation &amp; transition.  This evolution has led to the work we’re doing/systems we’re using today. </a:t>
            </a:r>
            <a:endParaRPr lang="en-US" dirty="0">
              <a:ea typeface="ＭＳ Ｐゴシック" pitchFamily="-109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07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One</a:t>
            </a:r>
            <a:r>
              <a:rPr lang="en-US" dirty="0"/>
              <a:t> way to categorize the types of data that might be included in RBA system.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4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compliance data have a place in a RBA system? Many states, and the feds, include results and compliance in their monitoring and determinations efforts.</a:t>
            </a:r>
          </a:p>
          <a:p>
            <a:endParaRPr lang="en-US" dirty="0"/>
          </a:p>
          <a:p>
            <a:r>
              <a:rPr lang="en-US" dirty="0"/>
              <a:t>These data </a:t>
            </a:r>
            <a:r>
              <a:rPr lang="en-US" b="1" dirty="0"/>
              <a:t>may or may not </a:t>
            </a:r>
            <a:r>
              <a:rPr lang="en-US" dirty="0"/>
              <a:t>be in SLDS.</a:t>
            </a:r>
          </a:p>
          <a:p>
            <a:endParaRPr lang="en-US" dirty="0"/>
          </a:p>
          <a:p>
            <a:r>
              <a:rPr lang="en-US" dirty="0"/>
              <a:t>Some states do sampling for these. FYI, Data integration could support a sampling methodology.  (Pull sample, match records—ideally with USID—from SLDS to 618 data.)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31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Repeat: States won’t necessarily have all these data at student level.  </a:t>
            </a:r>
          </a:p>
          <a:p>
            <a:endParaRPr lang="en-US" dirty="0"/>
          </a:p>
          <a:p>
            <a:r>
              <a:rPr lang="en-US" dirty="0"/>
              <a:t>SLDS may be a likely source. States with P-20 data systems potentially more likely to have the breadth of special education data shown here. </a:t>
            </a:r>
          </a:p>
          <a:p>
            <a:endParaRPr lang="en-US" dirty="0"/>
          </a:p>
          <a:p>
            <a:r>
              <a:rPr lang="en-US" dirty="0"/>
              <a:t>You might check locally to see which of these are available, then think about the feasibility of those for RBA.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94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types of student level data might be included in your RBA. </a:t>
            </a:r>
          </a:p>
          <a:p>
            <a:r>
              <a:rPr lang="en-US" dirty="0"/>
              <a:t>A more complex system might support cross divisional/cross office oversight work.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99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07">
              <a:defRPr/>
            </a:pPr>
            <a:r>
              <a:rPr lang="en-US" dirty="0"/>
              <a:t>Some non student specific (though some are student based) data might be included in your RBA.  </a:t>
            </a:r>
          </a:p>
          <a:p>
            <a:pPr defTabSz="921807">
              <a:defRPr/>
            </a:pPr>
            <a:endParaRPr lang="en-US" dirty="0"/>
          </a:p>
          <a:p>
            <a:pPr defTabSz="921807">
              <a:defRPr/>
            </a:pPr>
            <a:r>
              <a:rPr lang="en-US" dirty="0"/>
              <a:t>We assume you recognized some data types that fit your current or future “to be designed” RBA.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8CB0A-A738-4798-B872-5710A3E1D20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00450"/>
            <a:ext cx="8534400" cy="2038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047395" y="3284682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282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8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3200"/>
            <a:ext cx="11176000" cy="990600"/>
          </a:xfrm>
        </p:spPr>
        <p:txBody>
          <a:bodyPr/>
          <a:lstStyle>
            <a:lvl1pPr algn="ctr">
              <a:defRPr sz="6000" b="0" cap="none" baseline="0">
                <a:solidFill>
                  <a:srgbClr val="2B5266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521605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791A0"/>
                </a:solidFill>
                <a:latin typeface="Calibri Light" panose="020F0302020204030204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34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00"/>
            <a:ext cx="11011067" cy="990600"/>
          </a:xfrm>
        </p:spPr>
        <p:txBody>
          <a:bodyPr/>
          <a:lstStyle>
            <a:lvl1pPr algn="ctr">
              <a:defRPr sz="36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521605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791A0"/>
                </a:solidFill>
                <a:latin typeface="Calibri Light" panose="020F0302020204030204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12801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525963"/>
          </a:xfrm>
        </p:spPr>
        <p:txBody>
          <a:bodyPr/>
          <a:lstStyle>
            <a:lvl1pPr>
              <a:spcAft>
                <a:spcPts val="600"/>
              </a:spcAft>
              <a:buClr>
                <a:srgbClr val="FBB243"/>
              </a:buClr>
              <a:defRPr sz="3200">
                <a:solidFill>
                  <a:srgbClr val="4B4B4B"/>
                </a:solidFill>
                <a:latin typeface="+mn-lt"/>
              </a:defRPr>
            </a:lvl1pPr>
            <a:lvl2pPr marL="746125" indent="-273050">
              <a:spcAft>
                <a:spcPts val="600"/>
              </a:spcAft>
              <a:buFont typeface="Arial" pitchFamily="34" charset="0"/>
              <a:buChar char="•"/>
              <a:defRPr sz="2800">
                <a:solidFill>
                  <a:srgbClr val="4B4B4B"/>
                </a:solidFill>
                <a:latin typeface="+mn-lt"/>
              </a:defRPr>
            </a:lvl2pPr>
            <a:lvl3pPr marL="1033463" indent="-228600">
              <a:spcAft>
                <a:spcPts val="600"/>
              </a:spcAft>
              <a:buSzPct val="85000"/>
              <a:buFont typeface="Arial" pitchFamily="34" charset="0"/>
              <a:buChar char="•"/>
              <a:defRPr sz="2400">
                <a:solidFill>
                  <a:srgbClr val="4B4B4B"/>
                </a:solidFill>
                <a:latin typeface="+mn-lt"/>
              </a:defRPr>
            </a:lvl3pPr>
            <a:lvl4pPr marL="1489075" indent="-228600">
              <a:spcAft>
                <a:spcPts val="600"/>
              </a:spcAft>
              <a:buFont typeface="Arial" pitchFamily="34" charset="0"/>
              <a:buChar char="•"/>
              <a:defRPr sz="2000">
                <a:solidFill>
                  <a:srgbClr val="4B4B4B"/>
                </a:solidFill>
                <a:latin typeface="+mn-lt"/>
              </a:defRPr>
            </a:lvl4pPr>
            <a:lvl5pPr marL="1947863" indent="-228600">
              <a:spcAft>
                <a:spcPts val="600"/>
              </a:spcAft>
              <a:buFont typeface="Arial" pitchFamily="34" charset="0"/>
              <a:buChar char="•"/>
              <a:defRPr sz="1800">
                <a:solidFill>
                  <a:srgbClr val="4B4B4B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801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047395" y="1270000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81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2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047395" y="1270000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906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047395" y="1270000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301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047395" y="1270000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039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6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9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179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F9394493-5167-4B4E-9396-C3A87DAB14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20" y="6356351"/>
            <a:ext cx="64150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9D9D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356351"/>
            <a:ext cx="36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0774D94-566D-4051-A480-8A3057FFB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4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Tw Cen MT"/>
          <a:ea typeface="+mj-ea"/>
          <a:cs typeface="Tw Cen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Results-based Accountability in Oklahoma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Ginger Elliott-Teague, PhD</a:t>
            </a:r>
          </a:p>
          <a:p>
            <a:r>
              <a:rPr lang="en-US" smtClean="0"/>
              <a:t>Director of Data Analysis</a:t>
            </a:r>
          </a:p>
          <a:p>
            <a:r>
              <a:rPr lang="en-US" smtClean="0"/>
              <a:t>OSDE-SES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Non-IDEA Student-Level Data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Attendance</a:t>
            </a:r>
          </a:p>
          <a:p>
            <a:r>
              <a:rPr lang="en-US" smtClean="0"/>
              <a:t>Pre-K participation</a:t>
            </a:r>
          </a:p>
          <a:p>
            <a:r>
              <a:rPr lang="en-US" smtClean="0"/>
              <a:t>Foster care</a:t>
            </a:r>
          </a:p>
          <a:p>
            <a:r>
              <a:rPr lang="en-US" smtClean="0"/>
              <a:t>Placement, including out-of-district and residential</a:t>
            </a:r>
          </a:p>
          <a:p>
            <a:r>
              <a:rPr lang="en-US" smtClean="0"/>
              <a:t>Other program data </a:t>
            </a:r>
          </a:p>
          <a:p>
            <a:pPr lvl="1"/>
            <a:r>
              <a:rPr lang="en-US" smtClean="0"/>
              <a:t>Title 1, Free &amp; Reduced, Homeless, ELL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3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District Aggregate Non-Student Data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</a:t>
            </a:r>
          </a:p>
          <a:p>
            <a:pPr lvl="1"/>
            <a:r>
              <a:rPr lang="en-US" dirty="0" smtClean="0"/>
              <a:t>Grant size</a:t>
            </a:r>
          </a:p>
          <a:p>
            <a:r>
              <a:rPr lang="en-US" dirty="0" smtClean="0"/>
              <a:t>Staffing – teacher certification</a:t>
            </a:r>
          </a:p>
          <a:p>
            <a:r>
              <a:rPr lang="en-US" dirty="0" smtClean="0"/>
              <a:t>Proportion of qualified staff</a:t>
            </a:r>
          </a:p>
          <a:p>
            <a:r>
              <a:rPr lang="en-US" dirty="0" smtClean="0"/>
              <a:t>New administrators </a:t>
            </a:r>
          </a:p>
          <a:p>
            <a:r>
              <a:rPr lang="en-US" dirty="0" smtClean="0"/>
              <a:t>Student support programs</a:t>
            </a:r>
          </a:p>
          <a:p>
            <a:r>
              <a:rPr lang="en-US" dirty="0" smtClean="0"/>
              <a:t>AT teams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0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determination factors (spring 2017)</a:t>
            </a:r>
          </a:p>
          <a:p>
            <a:r>
              <a:rPr lang="en-US" dirty="0" smtClean="0"/>
              <a:t>Select risk factors for failure in determination (spring 2017)</a:t>
            </a:r>
          </a:p>
          <a:p>
            <a:r>
              <a:rPr lang="en-US" dirty="0" smtClean="0"/>
              <a:t>Reformulate monitoring process to incorporate RBA (spring through summer 2017)</a:t>
            </a:r>
          </a:p>
          <a:p>
            <a:r>
              <a:rPr lang="en-US" dirty="0" smtClean="0"/>
              <a:t>Pilot and revisit (fall 2017 through spring 2018)</a:t>
            </a:r>
          </a:p>
          <a:p>
            <a:r>
              <a:rPr lang="en-US" dirty="0" smtClean="0"/>
              <a:t>Institute (fall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7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428407" y="1843790"/>
            <a:ext cx="7240249" cy="3762531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CONTEXTUAL 				  	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FACTORS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259063"/>
              </p:ext>
            </p:extLst>
          </p:nvPr>
        </p:nvGraphicFramePr>
        <p:xfrm>
          <a:off x="609600" y="1417638"/>
          <a:ext cx="109728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RBA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1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Supervision: RBA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</a:t>
            </a:r>
            <a:r>
              <a:rPr lang="en-US" dirty="0"/>
              <a:t>To incorporate performance measures into Oklahoma’s General Supervision System.</a:t>
            </a:r>
          </a:p>
          <a:p>
            <a:r>
              <a:rPr lang="en-US" dirty="0"/>
              <a:t>Purpose: To improve the state’s review of </a:t>
            </a:r>
            <a:r>
              <a:rPr lang="en-US" dirty="0" smtClean="0"/>
              <a:t>districts’ </a:t>
            </a:r>
            <a:r>
              <a:rPr lang="en-US" dirty="0"/>
              <a:t>service to children with disabilities, moving beyond compliance with </a:t>
            </a:r>
            <a:r>
              <a:rPr lang="en-US" dirty="0" smtClean="0"/>
              <a:t>procedures.</a:t>
            </a:r>
          </a:p>
          <a:p>
            <a:r>
              <a:rPr lang="en-US" dirty="0" smtClean="0"/>
              <a:t>Data will inform these components:</a:t>
            </a:r>
          </a:p>
          <a:p>
            <a:pPr lvl="1"/>
            <a:r>
              <a:rPr lang="en-US" dirty="0" smtClean="0"/>
              <a:t>Risk analysis</a:t>
            </a:r>
          </a:p>
          <a:p>
            <a:pPr lvl="1"/>
            <a:r>
              <a:rPr lang="en-US" dirty="0" smtClean="0"/>
              <a:t>Determinations</a:t>
            </a:r>
          </a:p>
          <a:p>
            <a:pPr lvl="1"/>
            <a:r>
              <a:rPr lang="en-US" dirty="0" smtClean="0"/>
              <a:t>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9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 trend data for analysis and improvement efforts</a:t>
            </a:r>
          </a:p>
          <a:p>
            <a:r>
              <a:rPr lang="en-US" dirty="0" smtClean="0"/>
              <a:t>LEA data-driven improvement plans</a:t>
            </a:r>
          </a:p>
          <a:p>
            <a:r>
              <a:rPr lang="en-US" dirty="0" smtClean="0"/>
              <a:t>LEA determinations</a:t>
            </a:r>
          </a:p>
          <a:p>
            <a:r>
              <a:rPr lang="en-US" dirty="0" smtClean="0"/>
              <a:t>Monitoring tiers</a:t>
            </a:r>
          </a:p>
          <a:p>
            <a:r>
              <a:rPr lang="en-US" dirty="0" smtClean="0"/>
              <a:t>Monitoring focus areas</a:t>
            </a:r>
          </a:p>
          <a:p>
            <a:r>
              <a:rPr lang="en-US" dirty="0" smtClean="0"/>
              <a:t>APR indicator reports</a:t>
            </a:r>
          </a:p>
          <a:p>
            <a:r>
              <a:rPr lang="en-US" dirty="0" smtClean="0"/>
              <a:t>State TA and PD priorities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0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Timeline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989352" y="2951290"/>
            <a:ext cx="10118360" cy="518247"/>
            <a:chOff x="4559300" y="3021879"/>
            <a:chExt cx="4247804" cy="464271"/>
          </a:xfrm>
          <a:solidFill>
            <a:schemeClr val="accent4"/>
          </a:solidFill>
        </p:grpSpPr>
        <p:grpSp>
          <p:nvGrpSpPr>
            <p:cNvPr id="6" name="Gruppe 86"/>
            <p:cNvGrpSpPr>
              <a:grpSpLocks/>
            </p:cNvGrpSpPr>
            <p:nvPr/>
          </p:nvGrpSpPr>
          <p:grpSpPr bwMode="auto">
            <a:xfrm>
              <a:off x="7989541" y="3021879"/>
              <a:ext cx="817563" cy="457201"/>
              <a:chOff x="7999066" y="3418742"/>
              <a:chExt cx="817563" cy="457482"/>
            </a:xfrm>
            <a:grpFill/>
          </p:grpSpPr>
          <p:sp>
            <p:nvSpPr>
              <p:cNvPr id="17" name="Pentagon 16"/>
              <p:cNvSpPr/>
              <p:nvPr/>
            </p:nvSpPr>
            <p:spPr>
              <a:xfrm>
                <a:off x="7999066" y="3418742"/>
                <a:ext cx="817563" cy="457482"/>
              </a:xfrm>
              <a:prstGeom prst="homePlate">
                <a:avLst>
                  <a:gd name="adj" fmla="val 40322"/>
                </a:avLst>
              </a:prstGeom>
              <a:grpFill/>
              <a:ln w="9525" cap="flat" cmpd="sng" algn="ctr">
                <a:solidFill>
                  <a:schemeClr val="accent4">
                    <a:lumMod val="7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indent="-257175" algn="ctr">
                  <a:buFont typeface="Calibri" pitchFamily="-111" charset="0"/>
                  <a:buAutoNum type="arabicPeriod"/>
                  <a:defRPr/>
                </a:pPr>
                <a:endParaRPr lang="en-US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ktangel 85"/>
              <p:cNvSpPr>
                <a:spLocks noChangeArrowheads="1"/>
              </p:cNvSpPr>
              <p:nvPr/>
            </p:nvSpPr>
            <p:spPr bwMode="auto">
              <a:xfrm>
                <a:off x="8001114" y="3481424"/>
                <a:ext cx="739999" cy="33106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noProof="1" smtClean="0">
                    <a:solidFill>
                      <a:srgbClr val="FFFFFF"/>
                    </a:solidFill>
                  </a:rPr>
                  <a:t>2017</a:t>
                </a:r>
                <a:endParaRPr lang="en-US" noProof="1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4559300" y="3028950"/>
              <a:ext cx="3432289" cy="457200"/>
              <a:chOff x="4559300" y="3028950"/>
              <a:chExt cx="3432289" cy="457200"/>
            </a:xfrm>
            <a:grpFill/>
          </p:grpSpPr>
          <p:sp>
            <p:nvSpPr>
              <p:cNvPr id="10" name="Rectangle 463"/>
              <p:cNvSpPr>
                <a:spLocks noChangeArrowheads="1"/>
              </p:cNvSpPr>
              <p:nvPr/>
            </p:nvSpPr>
            <p:spPr bwMode="auto">
              <a:xfrm>
                <a:off x="4559300" y="3028950"/>
                <a:ext cx="860425" cy="457200"/>
              </a:xfrm>
              <a:prstGeom prst="rect">
                <a:avLst/>
              </a:prstGeom>
              <a:grpFill/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indent="-257175" algn="ctr"/>
                <a:r>
                  <a:rPr lang="en-US" noProof="1" smtClean="0">
                    <a:solidFill>
                      <a:srgbClr val="FFFFFF"/>
                    </a:solidFill>
                  </a:rPr>
                  <a:t>Pre - 2014</a:t>
                </a:r>
                <a:endParaRPr lang="en-US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464"/>
              <p:cNvSpPr>
                <a:spLocks noChangeArrowheads="1"/>
              </p:cNvSpPr>
              <p:nvPr/>
            </p:nvSpPr>
            <p:spPr bwMode="auto">
              <a:xfrm>
                <a:off x="5421313" y="3028950"/>
                <a:ext cx="858837" cy="457200"/>
              </a:xfrm>
              <a:prstGeom prst="rect">
                <a:avLst/>
              </a:prstGeom>
              <a:grpFill/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indent="-257175" algn="ctr"/>
                <a:r>
                  <a:rPr lang="en-US" noProof="1" smtClean="0">
                    <a:solidFill>
                      <a:srgbClr val="FFFFFF"/>
                    </a:solidFill>
                  </a:rPr>
                  <a:t>2014</a:t>
                </a:r>
                <a:endParaRPr lang="en-US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465"/>
              <p:cNvSpPr>
                <a:spLocks noChangeArrowheads="1"/>
              </p:cNvSpPr>
              <p:nvPr/>
            </p:nvSpPr>
            <p:spPr bwMode="auto">
              <a:xfrm>
                <a:off x="6277032" y="3028950"/>
                <a:ext cx="858838" cy="457200"/>
              </a:xfrm>
              <a:prstGeom prst="rect">
                <a:avLst/>
              </a:prstGeom>
              <a:grpFill/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indent="-257175" algn="ctr"/>
                <a:r>
                  <a:rPr lang="en-US" noProof="1" smtClean="0">
                    <a:solidFill>
                      <a:srgbClr val="FFFFFF"/>
                    </a:solidFill>
                  </a:rPr>
                  <a:t>2015</a:t>
                </a:r>
                <a:endParaRPr lang="en-US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466"/>
              <p:cNvSpPr>
                <a:spLocks noChangeArrowheads="1"/>
              </p:cNvSpPr>
              <p:nvPr/>
            </p:nvSpPr>
            <p:spPr bwMode="auto">
              <a:xfrm>
                <a:off x="7131164" y="3028950"/>
                <a:ext cx="860425" cy="457200"/>
              </a:xfrm>
              <a:prstGeom prst="rect">
                <a:avLst/>
              </a:prstGeom>
              <a:grpFill/>
              <a:ln w="1905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indent="-257175" algn="ctr"/>
                <a:r>
                  <a:rPr lang="en-US" noProof="1" smtClean="0">
                    <a:solidFill>
                      <a:srgbClr val="FFFFFF"/>
                    </a:solidFill>
                  </a:rPr>
                  <a:t>2016 </a:t>
                </a:r>
                <a:endParaRPr lang="en-US" noProof="1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989352" y="3968718"/>
            <a:ext cx="3542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 pitchFamily="-109" charset="-128"/>
                <a:cs typeface="Calibri" panose="020F0502020204030204" pitchFamily="34" charset="0"/>
              </a:rPr>
              <a:t>Continuous Improvement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 pitchFamily="-109" charset="-128"/>
                <a:cs typeface="Calibri" panose="020F0502020204030204" pitchFamily="34" charset="0"/>
              </a:rPr>
              <a:t>LEA Self-Assessments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 pitchFamily="-109" charset="-128"/>
                <a:cs typeface="Calibri" panose="020F0502020204030204" pitchFamily="34" charset="0"/>
              </a:rPr>
              <a:t>LEA submission of Continuous Improvement Performance Plans (CIPPS)</a:t>
            </a:r>
          </a:p>
        </p:txBody>
      </p:sp>
      <p:sp>
        <p:nvSpPr>
          <p:cNvPr id="21" name="Nedadgående pil 65"/>
          <p:cNvSpPr>
            <a:spLocks noChangeArrowheads="1"/>
          </p:cNvSpPr>
          <p:nvPr/>
        </p:nvSpPr>
        <p:spPr bwMode="auto">
          <a:xfrm>
            <a:off x="3971509" y="2491367"/>
            <a:ext cx="188119" cy="403622"/>
          </a:xfrm>
          <a:prstGeom prst="downArrow">
            <a:avLst>
              <a:gd name="adj1" fmla="val 50000"/>
              <a:gd name="adj2" fmla="val 50004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257175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Nedadgående pil 70"/>
          <p:cNvSpPr>
            <a:spLocks noChangeArrowheads="1"/>
          </p:cNvSpPr>
          <p:nvPr/>
        </p:nvSpPr>
        <p:spPr bwMode="auto">
          <a:xfrm>
            <a:off x="8046302" y="2486372"/>
            <a:ext cx="188119" cy="403622"/>
          </a:xfrm>
          <a:prstGeom prst="downArrow">
            <a:avLst>
              <a:gd name="adj1" fmla="val 50000"/>
              <a:gd name="adj2" fmla="val 50004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257175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Nedadgående pil 80"/>
          <p:cNvSpPr>
            <a:spLocks noChangeArrowheads="1"/>
          </p:cNvSpPr>
          <p:nvPr/>
        </p:nvSpPr>
        <p:spPr bwMode="auto">
          <a:xfrm rot="10800000">
            <a:off x="6009851" y="3511068"/>
            <a:ext cx="188119" cy="403622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257175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Nedadgående pil 83"/>
          <p:cNvSpPr>
            <a:spLocks noChangeArrowheads="1"/>
          </p:cNvSpPr>
          <p:nvPr/>
        </p:nvSpPr>
        <p:spPr bwMode="auto">
          <a:xfrm rot="10800000">
            <a:off x="9952424" y="3513325"/>
            <a:ext cx="188119" cy="403622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257175" algn="ctr">
              <a:buFont typeface="Calibri" pitchFamily="-111" charset="0"/>
              <a:buAutoNum type="arabicPeriod"/>
              <a:defRPr/>
            </a:pPr>
            <a:endParaRPr lang="en-US" noProof="1">
              <a:solidFill>
                <a:srgbClr val="FFFFFF"/>
              </a:solidFill>
            </a:endParaRPr>
          </a:p>
        </p:txBody>
      </p:sp>
      <p:sp>
        <p:nvSpPr>
          <p:cNvPr id="25" name="Rektangel 57"/>
          <p:cNvSpPr>
            <a:spLocks noChangeArrowheads="1"/>
          </p:cNvSpPr>
          <p:nvPr/>
        </p:nvSpPr>
        <p:spPr bwMode="auto">
          <a:xfrm>
            <a:off x="3043145" y="2027063"/>
            <a:ext cx="2338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01266">
              <a:spcBef>
                <a:spcPct val="20000"/>
              </a:spcBef>
            </a:pPr>
            <a:r>
              <a:rPr lang="en-US" sz="2000" noProof="1" smtClean="0"/>
              <a:t>Begin </a:t>
            </a:r>
            <a:r>
              <a:rPr lang="en-US" sz="2000" noProof="1"/>
              <a:t>RDA work</a:t>
            </a:r>
          </a:p>
        </p:txBody>
      </p:sp>
      <p:sp>
        <p:nvSpPr>
          <p:cNvPr id="26" name="Rektangel 57"/>
          <p:cNvSpPr>
            <a:spLocks noChangeArrowheads="1"/>
          </p:cNvSpPr>
          <p:nvPr/>
        </p:nvSpPr>
        <p:spPr bwMode="auto">
          <a:xfrm>
            <a:off x="7115587" y="1487564"/>
            <a:ext cx="40504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01266">
              <a:spcBef>
                <a:spcPct val="20000"/>
              </a:spcBef>
            </a:pPr>
            <a:r>
              <a:rPr lang="en-US" sz="2000" noProof="1"/>
              <a:t>EC Division continue data analyses, develop core principles &amp; RBA/RDA processes</a:t>
            </a:r>
          </a:p>
        </p:txBody>
      </p:sp>
      <p:sp>
        <p:nvSpPr>
          <p:cNvPr id="28" name="Rektangel 57"/>
          <p:cNvSpPr>
            <a:spLocks noChangeArrowheads="1"/>
          </p:cNvSpPr>
          <p:nvPr/>
        </p:nvSpPr>
        <p:spPr bwMode="auto">
          <a:xfrm>
            <a:off x="5088453" y="4088461"/>
            <a:ext cx="21383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01266">
              <a:spcBef>
                <a:spcPct val="20000"/>
              </a:spcBef>
            </a:pPr>
            <a:r>
              <a:rPr lang="en-US" sz="2000" noProof="1"/>
              <a:t>EC Division analyze data for results 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60259" y="4208298"/>
            <a:ext cx="2651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1266">
              <a:spcBef>
                <a:spcPct val="20000"/>
              </a:spcBef>
            </a:pPr>
            <a:r>
              <a:rPr lang="en-US" sz="2000" noProof="1"/>
              <a:t>1</a:t>
            </a:r>
            <a:r>
              <a:rPr lang="en-US" sz="2000" baseline="30000" noProof="1"/>
              <a:t>st</a:t>
            </a:r>
            <a:r>
              <a:rPr lang="en-US" sz="2000" noProof="1"/>
              <a:t> of 3 phases of RDA submitted with SPP/APR (Indicator 17)  </a:t>
            </a:r>
          </a:p>
        </p:txBody>
      </p:sp>
      <p:sp>
        <p:nvSpPr>
          <p:cNvPr id="29" name="Nedadgående pil 80"/>
          <p:cNvSpPr>
            <a:spLocks noChangeArrowheads="1"/>
          </p:cNvSpPr>
          <p:nvPr/>
        </p:nvSpPr>
        <p:spPr bwMode="auto">
          <a:xfrm rot="10800000">
            <a:off x="1920067" y="3511068"/>
            <a:ext cx="188119" cy="403622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257175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RBA </a:t>
            </a:r>
            <a:r>
              <a:rPr lang="en-US" b="0" dirty="0" smtClean="0">
                <a:solidFill>
                  <a:schemeClr val="tx1"/>
                </a:solidFill>
              </a:rPr>
              <a:t>Data Types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Student-level IDEA compliance data</a:t>
            </a:r>
          </a:p>
          <a:p>
            <a:r>
              <a:rPr lang="en-US" dirty="0" smtClean="0"/>
              <a:t>Student-level performance/results data</a:t>
            </a:r>
          </a:p>
          <a:p>
            <a:r>
              <a:rPr lang="en-US" dirty="0" smtClean="0"/>
              <a:t>District-level compliance data</a:t>
            </a:r>
          </a:p>
          <a:p>
            <a:r>
              <a:rPr lang="en-US" dirty="0" smtClean="0"/>
              <a:t>Contextual factors</a:t>
            </a:r>
          </a:p>
          <a:p>
            <a:pPr lvl="1"/>
            <a:r>
              <a:rPr lang="en-US" dirty="0" smtClean="0"/>
              <a:t>Non-IDEA student-level data</a:t>
            </a:r>
          </a:p>
          <a:p>
            <a:pPr lvl="1"/>
            <a:r>
              <a:rPr lang="en-US" dirty="0" smtClean="0"/>
              <a:t>District aggregate non-student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541867" y="1659466"/>
            <a:ext cx="11159067" cy="1710267"/>
          </a:xfrm>
          <a:prstGeom prst="round2Diag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DETERMINATION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INDICATORS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541867" y="3369733"/>
            <a:ext cx="11159067" cy="1617134"/>
          </a:xfrm>
          <a:prstGeom prst="round2DiagRect">
            <a:avLst>
              <a:gd name="adj1" fmla="val 0"/>
              <a:gd name="adj2" fmla="val 15707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RISK ANALYSIS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FACTORS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7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Student-Level IDEA Compliance Data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B11: </a:t>
            </a:r>
            <a:r>
              <a:rPr lang="en-US" dirty="0" smtClean="0"/>
              <a:t>Timely Eligibility </a:t>
            </a:r>
          </a:p>
          <a:p>
            <a:r>
              <a:rPr lang="en-US" dirty="0" smtClean="0"/>
              <a:t>B12: </a:t>
            </a:r>
            <a:r>
              <a:rPr lang="en-US" dirty="0" smtClean="0"/>
              <a:t>C to B Transition</a:t>
            </a:r>
          </a:p>
          <a:p>
            <a:r>
              <a:rPr lang="en-US" dirty="0" smtClean="0"/>
              <a:t>B13: </a:t>
            </a:r>
            <a:r>
              <a:rPr lang="en-US" dirty="0" smtClean="0"/>
              <a:t>Secondary Transition</a:t>
            </a:r>
          </a:p>
          <a:p>
            <a:r>
              <a:rPr lang="en-US" dirty="0" smtClean="0"/>
              <a:t>Monitoring data based on file reviews (e.g., compliant IEP goals)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1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Student-Level Results Data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3976140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B1: </a:t>
            </a:r>
            <a:r>
              <a:rPr lang="en-US" dirty="0" smtClean="0"/>
              <a:t>Graduation</a:t>
            </a:r>
          </a:p>
          <a:p>
            <a:r>
              <a:rPr lang="en-US" dirty="0" smtClean="0"/>
              <a:t>B2: </a:t>
            </a:r>
            <a:r>
              <a:rPr lang="en-US" dirty="0" smtClean="0"/>
              <a:t>Dropout</a:t>
            </a:r>
          </a:p>
          <a:p>
            <a:r>
              <a:rPr lang="en-US" dirty="0" smtClean="0"/>
              <a:t>B3: Assessment</a:t>
            </a:r>
            <a:endParaRPr lang="en-US" dirty="0" smtClean="0"/>
          </a:p>
          <a:p>
            <a:r>
              <a:rPr lang="en-US" dirty="0" smtClean="0"/>
              <a:t>B4: </a:t>
            </a:r>
            <a:r>
              <a:rPr lang="en-US" dirty="0" smtClean="0"/>
              <a:t>Incidents (Suspension/Expulsion) </a:t>
            </a:r>
          </a:p>
          <a:p>
            <a:r>
              <a:rPr lang="en-US" dirty="0" smtClean="0"/>
              <a:t>B5: </a:t>
            </a:r>
            <a:r>
              <a:rPr lang="en-US" dirty="0" smtClean="0"/>
              <a:t>School Age Placement </a:t>
            </a:r>
          </a:p>
          <a:p>
            <a:r>
              <a:rPr lang="en-US" dirty="0" smtClean="0"/>
              <a:t>B6: </a:t>
            </a:r>
            <a:r>
              <a:rPr lang="en-US" dirty="0" smtClean="0"/>
              <a:t>Preschool Placement </a:t>
            </a:r>
          </a:p>
          <a:p>
            <a:r>
              <a:rPr lang="en-US" dirty="0" smtClean="0"/>
              <a:t>B7: </a:t>
            </a:r>
            <a:r>
              <a:rPr lang="en-US" dirty="0" smtClean="0"/>
              <a:t>Preschool Outcomes </a:t>
            </a:r>
          </a:p>
          <a:p>
            <a:r>
              <a:rPr lang="en-US" dirty="0" smtClean="0"/>
              <a:t>B14: </a:t>
            </a:r>
            <a:r>
              <a:rPr lang="en-US" dirty="0" smtClean="0"/>
              <a:t>Post-Secondary Outcomes </a:t>
            </a:r>
          </a:p>
          <a:p>
            <a:r>
              <a:rPr lang="en-US" dirty="0" smtClean="0"/>
              <a:t>Quality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7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District-level Compliance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791917"/>
          </a:xfrm>
        </p:spPr>
        <p:txBody>
          <a:bodyPr numCol="2"/>
          <a:lstStyle/>
          <a:p>
            <a:r>
              <a:rPr lang="en-US" dirty="0"/>
              <a:t>Dispute </a:t>
            </a:r>
            <a:r>
              <a:rPr lang="en-US" dirty="0" smtClean="0"/>
              <a:t>Resolution</a:t>
            </a:r>
          </a:p>
          <a:p>
            <a:r>
              <a:rPr lang="en-US" dirty="0"/>
              <a:t>B4 Significant Discrepancy</a:t>
            </a:r>
          </a:p>
          <a:p>
            <a:r>
              <a:rPr lang="en-US" dirty="0"/>
              <a:t>B9/B10 Disproportionate Representation</a:t>
            </a:r>
          </a:p>
          <a:p>
            <a:r>
              <a:rPr lang="en-US" dirty="0" smtClean="0"/>
              <a:t>Fiscal</a:t>
            </a:r>
          </a:p>
          <a:p>
            <a:pPr lvl="1"/>
            <a:r>
              <a:rPr lang="en-US" dirty="0" smtClean="0"/>
              <a:t>MOE Status</a:t>
            </a:r>
          </a:p>
          <a:p>
            <a:pPr lvl="1"/>
            <a:r>
              <a:rPr lang="en-US" dirty="0" smtClean="0"/>
              <a:t>Amendments</a:t>
            </a:r>
          </a:p>
          <a:p>
            <a:pPr lvl="1"/>
            <a:r>
              <a:rPr lang="en-US" dirty="0" smtClean="0"/>
              <a:t>CEIS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80951"/>
      </p:ext>
    </p:extLst>
  </p:cSld>
  <p:clrMapOvr>
    <a:masterClrMapping/>
  </p:clrMapOvr>
</p:sld>
</file>

<file path=ppt/theme/theme1.xml><?xml version="1.0" encoding="utf-8"?>
<a:theme xmlns:a="http://schemas.openxmlformats.org/drawingml/2006/main" name="SDE White Background Templat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E White Background Template" id="{4FCB3A91-9AC5-45AE-8657-40564E335006}" vid="{68D6A406-529D-4643-9628-FA38C76624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3491</TotalTime>
  <Words>741</Words>
  <Application>Microsoft Office PowerPoint</Application>
  <PresentationFormat>Widescreen</PresentationFormat>
  <Paragraphs>130</Paragraphs>
  <Slides>12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Tw Cen MT</vt:lpstr>
      <vt:lpstr>SDE White Background Template</vt:lpstr>
      <vt:lpstr>Results-based Accountability in Oklahoma</vt:lpstr>
      <vt:lpstr>RBA Model</vt:lpstr>
      <vt:lpstr>General Supervision: RBA Process </vt:lpstr>
      <vt:lpstr>Outputs</vt:lpstr>
      <vt:lpstr>Timeline</vt:lpstr>
      <vt:lpstr>RBA Data Types</vt:lpstr>
      <vt:lpstr>Student-Level IDEA Compliance Data</vt:lpstr>
      <vt:lpstr>Student-Level Results Data</vt:lpstr>
      <vt:lpstr>District-level Compliance Data</vt:lpstr>
      <vt:lpstr>Non-IDEA Student-Level Data </vt:lpstr>
      <vt:lpstr>District Aggregate Non-Student Data</vt:lpstr>
      <vt:lpstr>Next Steps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Ginger Elliott-Teague</dc:creator>
  <cp:lastModifiedBy>Ginger Elliott-Teague</cp:lastModifiedBy>
  <cp:revision>22</cp:revision>
  <dcterms:created xsi:type="dcterms:W3CDTF">2017-02-22T19:28:59Z</dcterms:created>
  <dcterms:modified xsi:type="dcterms:W3CDTF">2017-03-02T16:33:25Z</dcterms:modified>
</cp:coreProperties>
</file>