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3" r:id="rId3"/>
    <p:sldId id="295" r:id="rId4"/>
    <p:sldId id="296" r:id="rId5"/>
    <p:sldId id="297" r:id="rId6"/>
    <p:sldId id="306" r:id="rId7"/>
    <p:sldId id="298" r:id="rId8"/>
    <p:sldId id="312" r:id="rId9"/>
    <p:sldId id="294" r:id="rId10"/>
    <p:sldId id="299" r:id="rId11"/>
    <p:sldId id="308" r:id="rId12"/>
    <p:sldId id="300" r:id="rId13"/>
    <p:sldId id="309" r:id="rId14"/>
    <p:sldId id="301" r:id="rId15"/>
    <p:sldId id="310" r:id="rId16"/>
    <p:sldId id="302" r:id="rId17"/>
    <p:sldId id="311" r:id="rId18"/>
    <p:sldId id="303" r:id="rId19"/>
    <p:sldId id="304" r:id="rId20"/>
    <p:sldId id="305" r:id="rId21"/>
    <p:sldId id="315" r:id="rId22"/>
    <p:sldId id="314" r:id="rId23"/>
    <p:sldId id="31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B929256-7434-4BF3-AEB5-B6D2468BA1A7}">
          <p14:sldIdLst>
            <p14:sldId id="256"/>
            <p14:sldId id="293"/>
            <p14:sldId id="295"/>
            <p14:sldId id="296"/>
            <p14:sldId id="297"/>
            <p14:sldId id="306"/>
            <p14:sldId id="298"/>
            <p14:sldId id="312"/>
            <p14:sldId id="294"/>
            <p14:sldId id="299"/>
            <p14:sldId id="308"/>
            <p14:sldId id="300"/>
            <p14:sldId id="309"/>
            <p14:sldId id="301"/>
            <p14:sldId id="310"/>
            <p14:sldId id="302"/>
            <p14:sldId id="311"/>
            <p14:sldId id="303"/>
            <p14:sldId id="304"/>
            <p14:sldId id="305"/>
            <p14:sldId id="315"/>
            <p14:sldId id="314"/>
            <p14:sldId id="3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veWeb" initials="LiveWe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806"/>
    <a:srgbClr val="7C6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250" autoAdjust="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43" y="115"/>
      </p:cViewPr>
      <p:guideLst>
        <p:guide orient="horz" pos="21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4"/>
    </p:cViewPr>
  </p:sorterViewPr>
  <p:notesViewPr>
    <p:cSldViewPr snapToGrid="0" snapToObjects="1">
      <p:cViewPr>
        <p:scale>
          <a:sx n="100" d="100"/>
          <a:sy n="100" d="100"/>
        </p:scale>
        <p:origin x="-1794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>
                <a:solidFill>
                  <a:srgbClr val="7C6A55"/>
                </a:solidFill>
              </a:rPr>
              <a:t>Educator Compensation in SREB States</a:t>
            </a:r>
            <a:endParaRPr lang="en-US" dirty="0">
              <a:solidFill>
                <a:srgbClr val="7C6A55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>
                <a:solidFill>
                  <a:srgbClr val="7C6A55"/>
                </a:solidFill>
              </a:rPr>
              <a:t>10/4/2013</a:t>
            </a:r>
            <a:endParaRPr lang="en-US" dirty="0">
              <a:solidFill>
                <a:srgbClr val="7C6A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>
                <a:solidFill>
                  <a:srgbClr val="7C6A55"/>
                </a:solidFill>
              </a:rPr>
              <a:t>Legislative &amp; Governors' Staff | Andy Baxter</a:t>
            </a:r>
            <a:endParaRPr lang="en-US" dirty="0">
              <a:solidFill>
                <a:srgbClr val="7C6A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B5615-0249-D440-8B1B-134AA5501235}" type="slidenum">
              <a:rPr lang="en-US" smtClean="0">
                <a:solidFill>
                  <a:srgbClr val="7C6A55"/>
                </a:solidFill>
              </a:rPr>
              <a:t>‹#›</a:t>
            </a:fld>
            <a:endParaRPr lang="en-US">
              <a:solidFill>
                <a:srgbClr val="7C6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10963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27000"/>
            <a:ext cx="4501662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600" b="1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Educator Compensation in SREB States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270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10/4/2013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8261" y="1444870"/>
            <a:ext cx="3094892" cy="232116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429000" y="1451764"/>
            <a:ext cx="3270738" cy="67876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-1" y="8685213"/>
            <a:ext cx="38846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Legislative &amp; Governors' Staff | Andy Baxter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accent4"/>
                </a:solidFill>
              </a:defRPr>
            </a:lvl1pPr>
          </a:lstStyle>
          <a:p>
            <a:fld id="{CF2903E7-652A-FC41-B5FF-0807B98EA4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8261" y="956842"/>
            <a:ext cx="3094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Projected</a:t>
            </a:r>
            <a:r>
              <a:rPr lang="en-US" baseline="0" dirty="0" smtClean="0">
                <a:solidFill>
                  <a:schemeClr val="accent4"/>
                </a:solidFill>
              </a:rPr>
              <a:t> slide: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956842"/>
            <a:ext cx="3094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Notes</a:t>
            </a:r>
            <a:r>
              <a:rPr lang="en-US" baseline="0" dirty="0" smtClean="0">
                <a:solidFill>
                  <a:schemeClr val="accent4"/>
                </a:solidFill>
              </a:rPr>
              <a:t>: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752" y="7044457"/>
            <a:ext cx="32004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4"/>
                </a:solidFill>
                <a:latin typeface="Georgia" panose="02040502050405020303" pitchFamily="18" charset="0"/>
              </a:rPr>
              <a:t>For more information,</a:t>
            </a:r>
            <a:r>
              <a:rPr lang="en-US" sz="1400" baseline="0" dirty="0" smtClean="0">
                <a:solidFill>
                  <a:schemeClr val="accent4"/>
                </a:solidFill>
                <a:latin typeface="Georgia" panose="02040502050405020303" pitchFamily="18" charset="0"/>
              </a:rPr>
              <a:t> contact:</a:t>
            </a:r>
          </a:p>
          <a:p>
            <a:pPr algn="ctr"/>
            <a:r>
              <a:rPr lang="en-US" sz="1400" baseline="0" dirty="0" smtClean="0">
                <a:solidFill>
                  <a:schemeClr val="accent4"/>
                </a:solidFill>
                <a:latin typeface="Georgia" panose="02040502050405020303" pitchFamily="18" charset="0"/>
              </a:rPr>
              <a:t>Andy Baxter</a:t>
            </a:r>
          </a:p>
          <a:p>
            <a:pPr algn="ctr"/>
            <a:r>
              <a:rPr lang="en-US" sz="1400" baseline="0" dirty="0" smtClean="0">
                <a:solidFill>
                  <a:schemeClr val="accent4"/>
                </a:solidFill>
                <a:latin typeface="Georgia" panose="02040502050405020303" pitchFamily="18" charset="0"/>
              </a:rPr>
              <a:t>Vice President, Educator Effectiveness</a:t>
            </a:r>
          </a:p>
          <a:p>
            <a:pPr algn="ctr"/>
            <a:r>
              <a:rPr lang="en-US" sz="1400" baseline="0" dirty="0" smtClean="0">
                <a:solidFill>
                  <a:schemeClr val="accent4"/>
                </a:solidFill>
                <a:latin typeface="Georgia" panose="02040502050405020303" pitchFamily="18" charset="0"/>
              </a:rPr>
              <a:t>SREB</a:t>
            </a:r>
          </a:p>
          <a:p>
            <a:pPr algn="ctr"/>
            <a:r>
              <a:rPr lang="en-US" sz="1400" baseline="0" dirty="0" smtClean="0">
                <a:solidFill>
                  <a:schemeClr val="accent4"/>
                </a:solidFill>
                <a:latin typeface="Georgia" panose="02040502050405020303" pitchFamily="18" charset="0"/>
              </a:rPr>
              <a:t>Andy.baxter@sreb.org</a:t>
            </a:r>
          </a:p>
          <a:p>
            <a:pPr algn="ctr"/>
            <a:r>
              <a:rPr lang="en-US" sz="1400" baseline="0" dirty="0" smtClean="0">
                <a:solidFill>
                  <a:schemeClr val="accent4"/>
                </a:solidFill>
                <a:latin typeface="Georgia" panose="02040502050405020303" pitchFamily="18" charset="0"/>
              </a:rPr>
              <a:t>704.247.7497</a:t>
            </a:r>
            <a:endParaRPr lang="en-US" sz="1400" dirty="0">
              <a:solidFill>
                <a:schemeClr val="accent4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46664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457200" rtl="0" eaLnBrk="1" latinLnBrk="0" hangingPunct="1">
      <a:defRPr sz="1050" kern="1200">
        <a:solidFill>
          <a:schemeClr val="accent4"/>
        </a:solidFill>
        <a:latin typeface="Georgia" panose="02040502050405020303" pitchFamily="18" charset="0"/>
        <a:ea typeface="+mn-ea"/>
        <a:cs typeface="Arial"/>
      </a:defRPr>
    </a:lvl1pPr>
    <a:lvl2pPr marL="457200" algn="l" defTabSz="457200" rtl="0" eaLnBrk="1" latinLnBrk="0" hangingPunct="1">
      <a:defRPr sz="1050" kern="1200">
        <a:solidFill>
          <a:schemeClr val="accent4"/>
        </a:solidFill>
        <a:latin typeface="Georgia" panose="02040502050405020303" pitchFamily="18" charset="0"/>
        <a:ea typeface="+mn-ea"/>
        <a:cs typeface="Arial"/>
      </a:defRPr>
    </a:lvl2pPr>
    <a:lvl3pPr marL="914400" algn="l" defTabSz="457200" rtl="0" eaLnBrk="1" latinLnBrk="0" hangingPunct="1">
      <a:defRPr sz="1050" kern="1200">
        <a:solidFill>
          <a:schemeClr val="accent4"/>
        </a:solidFill>
        <a:latin typeface="Georgia" panose="02040502050405020303" pitchFamily="18" charset="0"/>
        <a:ea typeface="+mn-ea"/>
        <a:cs typeface="Arial"/>
      </a:defRPr>
    </a:lvl3pPr>
    <a:lvl4pPr marL="1371600" algn="l" defTabSz="457200" rtl="0" eaLnBrk="1" latinLnBrk="0" hangingPunct="1">
      <a:defRPr sz="1050" kern="1200">
        <a:solidFill>
          <a:schemeClr val="accent4"/>
        </a:solidFill>
        <a:latin typeface="Georgia" panose="02040502050405020303" pitchFamily="18" charset="0"/>
        <a:ea typeface="+mn-ea"/>
        <a:cs typeface="Arial"/>
      </a:defRPr>
    </a:lvl4pPr>
    <a:lvl5pPr marL="1828800" algn="l" defTabSz="457200" rtl="0" eaLnBrk="1" latinLnBrk="0" hangingPunct="1">
      <a:defRPr sz="1050" kern="1200">
        <a:solidFill>
          <a:schemeClr val="accent4"/>
        </a:solidFill>
        <a:latin typeface="Georgia" panose="02040502050405020303" pitchFamily="18" charset="0"/>
        <a:ea typeface="+mn-ea"/>
        <a:cs typeface="Aria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8750" y="1444625"/>
            <a:ext cx="3094038" cy="2320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Educator Compensation in SREB States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10/4/2013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Legislative &amp; Governors' Staff | Andy Baxter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F2903E7-652A-FC41-B5FF-0807B98EA45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76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Educator Compensation in SREB States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10/4/2013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Legislative &amp; Governors' Staff | Andy Baxter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F2903E7-652A-FC41-B5FF-0807B98EA45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1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Open Slide"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648496" y="-128789"/>
            <a:ext cx="7675808" cy="6986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51471" y="419950"/>
            <a:ext cx="6351591" cy="1470025"/>
          </a:xfrm>
        </p:spPr>
        <p:txBody>
          <a:bodyPr>
            <a:noAutofit/>
          </a:bodyPr>
          <a:lstStyle>
            <a:lvl1pPr algn="l">
              <a:defRPr sz="4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61317" y="4691680"/>
            <a:ext cx="6351591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51088" y="2317750"/>
            <a:ext cx="6351587" cy="199707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C6A55"/>
              </a:buClr>
              <a:buSzTx/>
              <a:buFont typeface="Arial"/>
              <a:buNone/>
              <a:tabLst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&lt;insert conference&gt;</a:t>
            </a:r>
          </a:p>
          <a:p>
            <a:pPr lvl="0"/>
            <a:r>
              <a:rPr lang="en-US" dirty="0" smtClean="0"/>
              <a:t>&lt;insert place&gt;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C6A55"/>
              </a:buClr>
              <a:buSzTx/>
              <a:buFont typeface="Arial"/>
              <a:buChar char="–"/>
              <a:tabLst/>
              <a:defRPr/>
            </a:pPr>
            <a:r>
              <a:rPr lang="en-US" dirty="0" smtClean="0"/>
              <a:t>&lt;Date&gt;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943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ext - Two Colum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8181" y="274638"/>
            <a:ext cx="7690897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08181" y="1535113"/>
            <a:ext cx="376969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 for Bullets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08181" y="2174875"/>
            <a:ext cx="3769698" cy="3951288"/>
          </a:xfrm>
        </p:spPr>
        <p:txBody>
          <a:bodyPr/>
          <a:lstStyle>
            <a:lvl1pPr>
              <a:buClr>
                <a:schemeClr val="accent5"/>
              </a:buClr>
              <a:defRPr sz="2400">
                <a:solidFill>
                  <a:schemeClr val="accent5"/>
                </a:solidFill>
              </a:defRPr>
            </a:lvl1pPr>
            <a:lvl2pPr>
              <a:buClr>
                <a:schemeClr val="accent5"/>
              </a:buClr>
              <a:defRPr sz="2000">
                <a:solidFill>
                  <a:schemeClr val="accent5"/>
                </a:solidFill>
              </a:defRPr>
            </a:lvl2pPr>
            <a:lvl3pPr>
              <a:buClr>
                <a:schemeClr val="accent5"/>
              </a:buClr>
              <a:defRPr sz="1800">
                <a:solidFill>
                  <a:schemeClr val="accent5"/>
                </a:solidFill>
              </a:defRPr>
            </a:lvl3pPr>
            <a:lvl4pPr>
              <a:buClr>
                <a:schemeClr val="accent5"/>
              </a:buClr>
              <a:defRPr sz="1600">
                <a:solidFill>
                  <a:schemeClr val="accent5"/>
                </a:solidFill>
              </a:defRPr>
            </a:lvl4pPr>
            <a:lvl5pPr>
              <a:buClr>
                <a:schemeClr val="accent5"/>
              </a:buClr>
              <a:defRPr sz="1600">
                <a:solidFill>
                  <a:schemeClr val="accent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74277" y="1535113"/>
            <a:ext cx="3747892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 for Bullets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74277" y="2174875"/>
            <a:ext cx="3747892" cy="3951288"/>
          </a:xfrm>
        </p:spPr>
        <p:txBody>
          <a:bodyPr/>
          <a:lstStyle>
            <a:lvl1pPr>
              <a:buClr>
                <a:schemeClr val="accent5"/>
              </a:buClr>
              <a:defRPr sz="2400">
                <a:solidFill>
                  <a:schemeClr val="accent5"/>
                </a:solidFill>
              </a:defRPr>
            </a:lvl1pPr>
            <a:lvl2pPr>
              <a:buClr>
                <a:schemeClr val="accent5"/>
              </a:buClr>
              <a:defRPr sz="2000">
                <a:solidFill>
                  <a:schemeClr val="accent5"/>
                </a:solidFill>
              </a:defRPr>
            </a:lvl2pPr>
            <a:lvl3pPr>
              <a:buClr>
                <a:schemeClr val="accent5"/>
              </a:buClr>
              <a:defRPr sz="1800">
                <a:solidFill>
                  <a:schemeClr val="accent5"/>
                </a:solidFill>
              </a:defRPr>
            </a:lvl3pPr>
            <a:lvl4pPr>
              <a:buClr>
                <a:schemeClr val="accent5"/>
              </a:buClr>
              <a:defRPr sz="1600">
                <a:solidFill>
                  <a:schemeClr val="accent5"/>
                </a:solidFill>
              </a:defRPr>
            </a:lvl4pPr>
            <a:lvl5pPr>
              <a:buClr>
                <a:schemeClr val="accent5"/>
              </a:buClr>
              <a:defRPr sz="1600">
                <a:solidFill>
                  <a:schemeClr val="accent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60036" y="6386190"/>
            <a:ext cx="3775696" cy="411480"/>
          </a:xfrm>
        </p:spPr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745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26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ext - Two Column Bullets With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4109" y="274638"/>
            <a:ext cx="7667805" cy="1143000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14108" y="1535113"/>
            <a:ext cx="3746607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 for Bullets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14108" y="2174875"/>
            <a:ext cx="3746608" cy="3951288"/>
          </a:xfrm>
        </p:spPr>
        <p:txBody>
          <a:bodyPr/>
          <a:lstStyle>
            <a:lvl1pPr>
              <a:buClr>
                <a:schemeClr val="accent5"/>
              </a:buClr>
              <a:defRPr sz="2400">
                <a:solidFill>
                  <a:schemeClr val="accent5"/>
                </a:solidFill>
              </a:defRPr>
            </a:lvl1pPr>
            <a:lvl2pPr>
              <a:buClr>
                <a:schemeClr val="accent5"/>
              </a:buClr>
              <a:defRPr sz="2000">
                <a:solidFill>
                  <a:schemeClr val="accent5"/>
                </a:solidFill>
              </a:defRPr>
            </a:lvl2pPr>
            <a:lvl3pPr>
              <a:buClr>
                <a:schemeClr val="accent5"/>
              </a:buClr>
              <a:defRPr sz="1800">
                <a:solidFill>
                  <a:schemeClr val="accent5"/>
                </a:solidFill>
              </a:defRPr>
            </a:lvl3pPr>
            <a:lvl4pPr>
              <a:buClr>
                <a:schemeClr val="accent5"/>
              </a:buClr>
              <a:defRPr sz="1600">
                <a:solidFill>
                  <a:schemeClr val="accent5"/>
                </a:solidFill>
              </a:defRPr>
            </a:lvl4pPr>
            <a:lvl5pPr>
              <a:buClr>
                <a:schemeClr val="accent5"/>
              </a:buClr>
              <a:defRPr sz="1600">
                <a:solidFill>
                  <a:schemeClr val="accent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75491" y="1535113"/>
            <a:ext cx="3729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 for Bullets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75491" y="2174875"/>
            <a:ext cx="3729514" cy="3951288"/>
          </a:xfrm>
        </p:spPr>
        <p:txBody>
          <a:bodyPr/>
          <a:lstStyle>
            <a:lvl1pPr>
              <a:defRPr sz="2400">
                <a:solidFill>
                  <a:schemeClr val="accent5"/>
                </a:solidFill>
              </a:defRPr>
            </a:lvl1pPr>
            <a:lvl2pPr>
              <a:buClr>
                <a:schemeClr val="accent5"/>
              </a:buClr>
              <a:defRPr sz="2000">
                <a:solidFill>
                  <a:schemeClr val="accent5"/>
                </a:solidFill>
              </a:defRPr>
            </a:lvl2pPr>
            <a:lvl3pPr>
              <a:buClr>
                <a:schemeClr val="accent5"/>
              </a:buClr>
              <a:defRPr sz="1800">
                <a:solidFill>
                  <a:schemeClr val="accent5"/>
                </a:solidFill>
              </a:defRPr>
            </a:lvl3pPr>
            <a:lvl4pPr>
              <a:buClr>
                <a:schemeClr val="accent5"/>
              </a:buClr>
              <a:defRPr sz="1600">
                <a:solidFill>
                  <a:schemeClr val="accent5"/>
                </a:solidFill>
              </a:defRPr>
            </a:lvl4pPr>
            <a:lvl5pPr>
              <a:buClr>
                <a:schemeClr val="accent5"/>
              </a:buClr>
              <a:defRPr sz="1600">
                <a:solidFill>
                  <a:schemeClr val="accent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35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4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6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hot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31273" y="1370942"/>
            <a:ext cx="7779327" cy="4953000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in center to insert photo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08182" y="368121"/>
            <a:ext cx="7802418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Slide Title/Headline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988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85090" y="424615"/>
            <a:ext cx="3785616" cy="2816226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in center to insert photo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758774" y="424615"/>
            <a:ext cx="3785616" cy="2816226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in center to insert photo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785090" y="3438796"/>
            <a:ext cx="3786910" cy="2816226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in center to insert photo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769475" y="3420666"/>
            <a:ext cx="3785616" cy="2816226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in center to insert photo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485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Photos - With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14109" y="377575"/>
            <a:ext cx="3785616" cy="2816226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in center to insert photo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769565" y="377575"/>
            <a:ext cx="3785616" cy="2816226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in center to insert photo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814108" y="3407436"/>
            <a:ext cx="3785616" cy="2816226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in center to insert photo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769565" y="3390787"/>
            <a:ext cx="3785616" cy="2816226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in center to insert photo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9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5091" y="273050"/>
            <a:ext cx="307801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Slide Title/Headline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38600" y="273050"/>
            <a:ext cx="4483570" cy="5853113"/>
          </a:xfrm>
        </p:spPr>
        <p:txBody>
          <a:bodyPr/>
          <a:lstStyle>
            <a:lvl1pPr marL="0" indent="0">
              <a:buFontTx/>
              <a:buNone/>
              <a:defRPr sz="3200"/>
            </a:lvl1pPr>
            <a:lvl2pPr marL="457200" indent="0">
              <a:buFontTx/>
              <a:buNone/>
              <a:defRPr sz="2800"/>
            </a:lvl2pPr>
            <a:lvl3pPr marL="914400" indent="0">
              <a:buFontTx/>
              <a:buNone/>
              <a:defRPr sz="24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icon to insert photo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85090" y="1435100"/>
            <a:ext cx="3101109" cy="4691063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 here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8183" y="274638"/>
            <a:ext cx="7690896" cy="114300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46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889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Quote"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836612" y="2150996"/>
            <a:ext cx="7470775" cy="249872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defRPr>
            </a:lvl1pPr>
            <a:lvl2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defRPr>
            </a:lvl2pPr>
            <a:lvl3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defRPr>
            </a:lvl3pPr>
            <a:lvl4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defRPr>
            </a:lvl4pPr>
            <a:lvl5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 smtClean="0"/>
              <a:t>Quote goes here.</a:t>
            </a:r>
          </a:p>
        </p:txBody>
      </p:sp>
    </p:spTree>
    <p:extLst>
      <p:ext uri="{BB962C8B-B14F-4D97-AF65-F5344CB8AC3E}">
        <p14:creationId xmlns:p14="http://schemas.microsoft.com/office/powerpoint/2010/main" val="2976421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letely Blank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370138" y="2382838"/>
            <a:ext cx="4095750" cy="1033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25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8182" y="274638"/>
            <a:ext cx="7697381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Introduction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08182" y="1600200"/>
            <a:ext cx="7697381" cy="452596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Type a brief introduction here including details about your presentation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95203" y="6401870"/>
            <a:ext cx="3148590" cy="411480"/>
          </a:xfrm>
          <a:noFill/>
          <a:ln>
            <a:noFill/>
          </a:ln>
        </p:spPr>
        <p:txBody>
          <a:bodyPr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9381" y="6403351"/>
            <a:ext cx="568311" cy="411480"/>
          </a:xfr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649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+TextBox">
    <p:bg>
      <p:bgPr>
        <a:solidFill>
          <a:srgbClr val="0A08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262062" y="1468438"/>
            <a:ext cx="5692530" cy="798244"/>
          </a:xfrm>
          <a:noFill/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Insert Caption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0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11370" y="1339403"/>
            <a:ext cx="775535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For more information:</a:t>
            </a:r>
          </a:p>
          <a:p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Andy Baxter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Vice</a:t>
            </a:r>
            <a:r>
              <a:rPr lang="en-US" sz="2800" baseline="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President, Educator Effectiveness</a:t>
            </a:r>
          </a:p>
          <a:p>
            <a:pPr algn="ctr"/>
            <a:r>
              <a:rPr lang="en-US" sz="2800" baseline="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SREB</a:t>
            </a:r>
          </a:p>
          <a:p>
            <a:pPr algn="ctr"/>
            <a:r>
              <a:rPr lang="en-US" sz="2800" baseline="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andy.baxter@sreb.org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704.247.7497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Twitter: @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AndyBaxterSREB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</a:t>
            </a:r>
            <a:endParaRPr lang="en-US" sz="2800" dirty="0"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190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08181" y="1648496"/>
            <a:ext cx="7690897" cy="1117164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4800" b="1" i="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New Section or Topic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08038" y="889000"/>
            <a:ext cx="7645400" cy="758825"/>
          </a:xfrm>
        </p:spPr>
        <p:txBody>
          <a:bodyPr/>
          <a:lstStyle>
            <a:lvl1pPr marL="0" indent="0">
              <a:buNone/>
              <a:defRPr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Section #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08181" y="1648496"/>
            <a:ext cx="7645257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2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Bulle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8183" y="274638"/>
            <a:ext cx="7690896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08182" y="1662070"/>
            <a:ext cx="7713987" cy="4464093"/>
          </a:xfrm>
        </p:spPr>
        <p:txBody>
          <a:bodyPr/>
          <a:lstStyle>
            <a:lvl1pPr>
              <a:buClr>
                <a:schemeClr val="accent5"/>
              </a:buClr>
              <a:defRPr sz="2200">
                <a:solidFill>
                  <a:schemeClr val="accent5"/>
                </a:solidFill>
                <a:effectLst/>
              </a:defRPr>
            </a:lvl1pPr>
            <a:lvl2pPr>
              <a:buClr>
                <a:schemeClr val="accent5"/>
              </a:buClr>
              <a:defRPr sz="2000">
                <a:solidFill>
                  <a:schemeClr val="accent5"/>
                </a:solidFill>
                <a:effectLst/>
              </a:defRPr>
            </a:lvl2pPr>
            <a:lvl3pPr>
              <a:buClr>
                <a:schemeClr val="accent5"/>
              </a:buClr>
              <a:defRPr sz="1800">
                <a:solidFill>
                  <a:schemeClr val="accent5"/>
                </a:solidFill>
                <a:effectLst/>
              </a:defRPr>
            </a:lvl3pPr>
            <a:lvl4pPr>
              <a:buClr>
                <a:schemeClr val="accent5"/>
              </a:buClr>
              <a:defRPr sz="1600">
                <a:solidFill>
                  <a:schemeClr val="accent5"/>
                </a:solidFill>
                <a:effectLst/>
              </a:defRPr>
            </a:lvl4pPr>
            <a:lvl5pPr>
              <a:buClr>
                <a:schemeClr val="accent5"/>
              </a:buClr>
              <a:defRPr sz="1600">
                <a:solidFill>
                  <a:schemeClr val="accent5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946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8183" y="274638"/>
            <a:ext cx="7690896" cy="1143000"/>
          </a:xfrm>
          <a:solidFill>
            <a:schemeClr val="tx1"/>
          </a:solidFill>
        </p:spPr>
        <p:txBody>
          <a:bodyPr anchor="t"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08182" y="1662070"/>
            <a:ext cx="7713987" cy="4464093"/>
          </a:xfrm>
        </p:spPr>
        <p:txBody>
          <a:bodyPr/>
          <a:lstStyle>
            <a:lvl1pPr>
              <a:buClr>
                <a:schemeClr val="accent5"/>
              </a:buClr>
              <a:defRPr sz="2200">
                <a:solidFill>
                  <a:schemeClr val="accent5"/>
                </a:solidFill>
                <a:effectLst/>
              </a:defRPr>
            </a:lvl1pPr>
            <a:lvl2pPr>
              <a:buClr>
                <a:schemeClr val="accent5"/>
              </a:buClr>
              <a:defRPr sz="2000">
                <a:solidFill>
                  <a:schemeClr val="accent5"/>
                </a:solidFill>
                <a:effectLst/>
              </a:defRPr>
            </a:lvl2pPr>
            <a:lvl3pPr>
              <a:buClr>
                <a:schemeClr val="accent5"/>
              </a:buClr>
              <a:defRPr sz="1800">
                <a:solidFill>
                  <a:schemeClr val="accent5"/>
                </a:solidFill>
                <a:effectLst/>
              </a:defRPr>
            </a:lvl3pPr>
            <a:lvl4pPr>
              <a:buClr>
                <a:schemeClr val="accent5"/>
              </a:buClr>
              <a:defRPr sz="1600">
                <a:solidFill>
                  <a:schemeClr val="accent5"/>
                </a:solidFill>
                <a:effectLst/>
              </a:defRPr>
            </a:lvl4pPr>
            <a:lvl5pPr>
              <a:buClr>
                <a:schemeClr val="accent5"/>
              </a:buClr>
              <a:defRPr sz="1600">
                <a:solidFill>
                  <a:schemeClr val="accent5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9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Number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4109" y="274638"/>
            <a:ext cx="7667805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14108" y="1662070"/>
            <a:ext cx="7690897" cy="4464093"/>
          </a:xfrm>
        </p:spPr>
        <p:txBody>
          <a:bodyPr/>
          <a:lstStyle>
            <a:lvl1pPr marL="514350" indent="-514350">
              <a:buClr>
                <a:schemeClr val="accent5"/>
              </a:buClr>
              <a:buFont typeface="+mj-lt"/>
              <a:buAutoNum type="romanUcPeriod"/>
              <a:defRPr sz="2400">
                <a:solidFill>
                  <a:schemeClr val="accent5"/>
                </a:solidFill>
                <a:effectLst/>
              </a:defRPr>
            </a:lvl1pPr>
            <a:lvl2pPr marL="971550" indent="-514350">
              <a:buClr>
                <a:schemeClr val="accent5"/>
              </a:buClr>
              <a:buFont typeface="+mj-lt"/>
              <a:buAutoNum type="romanUcPeriod"/>
              <a:defRPr sz="2000">
                <a:solidFill>
                  <a:schemeClr val="accent5"/>
                </a:solidFill>
                <a:effectLst/>
              </a:defRPr>
            </a:lvl2pPr>
            <a:lvl3pPr marL="1314450" indent="-400050">
              <a:buClr>
                <a:schemeClr val="accent5"/>
              </a:buClr>
              <a:buFont typeface="+mj-lt"/>
              <a:buAutoNum type="romanUcPeriod"/>
              <a:defRPr sz="1800">
                <a:solidFill>
                  <a:schemeClr val="accent5"/>
                </a:solidFill>
                <a:effectLst/>
              </a:defRPr>
            </a:lvl3pPr>
            <a:lvl4pPr marL="1771650" indent="-400050">
              <a:buClr>
                <a:schemeClr val="accent5"/>
              </a:buClr>
              <a:buFont typeface="+mj-lt"/>
              <a:buAutoNum type="romanUcPeriod"/>
              <a:defRPr sz="1600">
                <a:solidFill>
                  <a:schemeClr val="accent5"/>
                </a:solidFill>
                <a:effectLst/>
              </a:defRPr>
            </a:lvl4pPr>
            <a:lvl5pPr>
              <a:buClr>
                <a:schemeClr val="accent5"/>
              </a:buClr>
              <a:defRPr sz="1600">
                <a:solidFill>
                  <a:schemeClr val="accent5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01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8182" y="274638"/>
            <a:ext cx="7690896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08182" y="1600200"/>
            <a:ext cx="7713988" cy="4525963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chemeClr val="accent5"/>
                </a:solidFill>
              </a:defRPr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37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One Column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5091" y="274638"/>
            <a:ext cx="7713987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85092" y="1600200"/>
            <a:ext cx="7737078" cy="4525963"/>
          </a:xfrm>
        </p:spPr>
        <p:txBody>
          <a:bodyPr/>
          <a:lstStyle>
            <a:lvl1pPr marL="0" indent="0" algn="ctr">
              <a:buFontTx/>
              <a:buNone/>
              <a:defRPr sz="2800" baseline="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8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5091" y="274638"/>
            <a:ext cx="7713987" cy="114300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85091" y="1600200"/>
            <a:ext cx="3777110" cy="4525963"/>
          </a:xfrm>
        </p:spPr>
        <p:txBody>
          <a:bodyPr/>
          <a:lstStyle>
            <a:lvl1pPr marL="0" indent="0">
              <a:buFontTx/>
              <a:buNone/>
              <a:defRPr sz="2800" baseline="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92655" y="1600200"/>
            <a:ext cx="3729514" cy="4525963"/>
          </a:xfrm>
        </p:spPr>
        <p:txBody>
          <a:bodyPr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99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8182" y="274638"/>
            <a:ext cx="77600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8183" y="1600200"/>
            <a:ext cx="77600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Bullet Text</a:t>
            </a:r>
          </a:p>
          <a:p>
            <a:pPr lvl="0"/>
            <a:r>
              <a:rPr lang="en-US" dirty="0" smtClean="0"/>
              <a:t>Bullet Text</a:t>
            </a:r>
          </a:p>
          <a:p>
            <a:pPr lvl="0"/>
            <a:r>
              <a:rPr lang="en-US" dirty="0" smtClean="0"/>
              <a:t>Bullet Text</a:t>
            </a:r>
          </a:p>
          <a:p>
            <a:pPr lvl="0"/>
            <a:r>
              <a:rPr lang="en-US" dirty="0" smtClean="0"/>
              <a:t>Bullet Text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46473" y="6386190"/>
            <a:ext cx="3775696" cy="4114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3"/>
                </a:solidFill>
                <a:latin typeface="Georgia"/>
              </a:defRPr>
            </a:lvl1pPr>
          </a:lstStyle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2091" y="6386190"/>
            <a:ext cx="521280" cy="4114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  <a:latin typeface="Arial"/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00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8" r:id="rId4"/>
    <p:sldLayoutId id="2147483674" r:id="rId5"/>
    <p:sldLayoutId id="2147483667" r:id="rId6"/>
    <p:sldLayoutId id="2147483652" r:id="rId7"/>
    <p:sldLayoutId id="2147483661" r:id="rId8"/>
    <p:sldLayoutId id="2147483660" r:id="rId9"/>
    <p:sldLayoutId id="2147483653" r:id="rId10"/>
    <p:sldLayoutId id="2147483666" r:id="rId11"/>
    <p:sldLayoutId id="2147483664" r:id="rId12"/>
    <p:sldLayoutId id="2147483662" r:id="rId13"/>
    <p:sldLayoutId id="2147483665" r:id="rId14"/>
    <p:sldLayoutId id="2147483656" r:id="rId15"/>
    <p:sldLayoutId id="2147483654" r:id="rId16"/>
    <p:sldLayoutId id="2147483655" r:id="rId17"/>
    <p:sldLayoutId id="2147483672" r:id="rId18"/>
    <p:sldLayoutId id="2147483668" r:id="rId19"/>
    <p:sldLayoutId id="2147483673" r:id="rId20"/>
    <p:sldLayoutId id="2147483663" r:id="rId2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5"/>
        </a:buClr>
        <a:buFont typeface="Arial"/>
        <a:buChar char="•"/>
        <a:defRPr sz="3200" kern="1200" baseline="0">
          <a:solidFill>
            <a:schemeClr val="accent5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7C6A55"/>
        </a:buClr>
        <a:buFont typeface="Arial"/>
        <a:buChar char="–"/>
        <a:defRPr sz="2800" kern="1200">
          <a:solidFill>
            <a:srgbClr val="7C6A55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7C6A55"/>
        </a:buClr>
        <a:buFont typeface="Arial"/>
        <a:buChar char="•"/>
        <a:defRPr sz="2400" kern="1200">
          <a:solidFill>
            <a:srgbClr val="7C6A55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7C6A55"/>
        </a:buClr>
        <a:buFont typeface="Arial"/>
        <a:buChar char="–"/>
        <a:defRPr sz="2000" kern="1200">
          <a:solidFill>
            <a:srgbClr val="7C6A55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7C6A55"/>
        </a:buClr>
        <a:buFont typeface="Arial"/>
        <a:buChar char="»"/>
        <a:defRPr sz="2000" kern="1200">
          <a:solidFill>
            <a:srgbClr val="7C6A55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0558" y="1184856"/>
            <a:ext cx="7333442" cy="4520484"/>
          </a:xfrm>
          <a:solidFill>
            <a:schemeClr val="bg1"/>
          </a:solidFill>
        </p:spPr>
        <p:txBody>
          <a:bodyPr anchor="t"/>
          <a:lstStyle/>
          <a:p>
            <a:pPr algn="ctr"/>
            <a:r>
              <a:rPr lang="en-US" sz="2800" dirty="0" smtClean="0"/>
              <a:t>Report to Oklahoma </a:t>
            </a:r>
            <a:br>
              <a:rPr lang="en-US" sz="2800" dirty="0" smtClean="0"/>
            </a:br>
            <a:r>
              <a:rPr lang="en-US" sz="2800" dirty="0" smtClean="0"/>
              <a:t>Teacher and Leader Effectiveness Commission</a:t>
            </a:r>
            <a:br>
              <a:rPr lang="en-US" sz="2800" dirty="0" smtClean="0"/>
            </a:b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2000" b="0" dirty="0"/>
              <a:t>Prepared By:</a:t>
            </a: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2000" b="0" dirty="0" smtClean="0"/>
              <a:t>Southern Regional Education Board</a:t>
            </a:r>
            <a:br>
              <a:rPr lang="en-US" sz="2000" b="0" dirty="0" smtClean="0"/>
            </a:br>
            <a:r>
              <a:rPr lang="en-US" sz="2000" b="0" dirty="0" smtClean="0"/>
              <a:t>Andy </a:t>
            </a:r>
            <a:r>
              <a:rPr lang="en-US" sz="2000" b="0" dirty="0" smtClean="0"/>
              <a:t>Baxter &amp; Tysza Gandha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1800" b="0" dirty="0" smtClean="0"/>
              <a:t>January 29, 2015</a:t>
            </a:r>
            <a:br>
              <a:rPr lang="en-US" sz="1800" b="0" dirty="0" smtClean="0"/>
            </a:br>
            <a:r>
              <a:rPr lang="en-US" sz="1800" b="0" dirty="0" smtClean="0"/>
              <a:t>Oklahoma City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90153" y="3429935"/>
            <a:ext cx="1535628" cy="301365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474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183" y="274638"/>
            <a:ext cx="7855050" cy="125250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1. The qualitative component is a significant improvement over the old system, but </a:t>
            </a:r>
            <a:br>
              <a:rPr lang="en-US" dirty="0" smtClean="0"/>
            </a:br>
            <a:r>
              <a:rPr lang="en-US" dirty="0" smtClean="0"/>
              <a:t>implementation is nascent and uneven.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t>10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808182" y="1925049"/>
            <a:ext cx="7713987" cy="4464093"/>
          </a:xfrm>
        </p:spPr>
        <p:txBody>
          <a:bodyPr>
            <a:normAutofit/>
          </a:bodyPr>
          <a:lstStyle/>
          <a:p>
            <a:r>
              <a:rPr lang="en-US" dirty="0" smtClean="0"/>
              <a:t>Both Tulsa and </a:t>
            </a:r>
            <a:r>
              <a:rPr lang="en-US" dirty="0" err="1" smtClean="0"/>
              <a:t>Marzano</a:t>
            </a:r>
            <a:r>
              <a:rPr lang="en-US" dirty="0" smtClean="0"/>
              <a:t> rubrics were cited for deepening the conversation about instruction.</a:t>
            </a:r>
          </a:p>
          <a:p>
            <a:endParaRPr lang="en-US" sz="1000" dirty="0" smtClean="0"/>
          </a:p>
          <a:p>
            <a:r>
              <a:rPr lang="en-US" dirty="0" smtClean="0"/>
              <a:t>Evidence-based conversations helpful to both observers and teachers.</a:t>
            </a:r>
          </a:p>
          <a:p>
            <a:endParaRPr lang="en-US" sz="1000" dirty="0" smtClean="0"/>
          </a:p>
          <a:p>
            <a:r>
              <a:rPr lang="en-US" dirty="0" smtClean="0"/>
              <a:t>Helpful feedback depended greatly on the principal.</a:t>
            </a:r>
          </a:p>
          <a:p>
            <a:endParaRPr lang="en-US" sz="1000" dirty="0" smtClean="0"/>
          </a:p>
          <a:p>
            <a:r>
              <a:rPr lang="en-US" dirty="0" smtClean="0"/>
              <a:t>Further work is needed to align professional development to the type of teaching indicated by the rubric.</a:t>
            </a:r>
          </a:p>
          <a:p>
            <a:endParaRPr lang="en-US" sz="1000" dirty="0" smtClean="0"/>
          </a:p>
          <a:p>
            <a:r>
              <a:rPr lang="en-US" dirty="0" smtClean="0"/>
              <a:t>Many, but not all, principals reported difficultly finding the time needed to conduct the observations with fidelity.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75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Consider: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08182" y="1520668"/>
            <a:ext cx="7958746" cy="4464093"/>
          </a:xfrm>
        </p:spPr>
        <p:txBody>
          <a:bodyPr/>
          <a:lstStyle/>
          <a:p>
            <a:r>
              <a:rPr lang="en-US" dirty="0" smtClean="0"/>
              <a:t>Addressing </a:t>
            </a:r>
            <a:r>
              <a:rPr lang="en-US" dirty="0" smtClean="0"/>
              <a:t>time concerns with training or sharing of best practices.  </a:t>
            </a:r>
          </a:p>
          <a:p>
            <a:endParaRPr lang="en-US" sz="1000" dirty="0" smtClean="0"/>
          </a:p>
          <a:p>
            <a:r>
              <a:rPr lang="en-US" dirty="0" smtClean="0"/>
              <a:t>Reducing </a:t>
            </a:r>
            <a:r>
              <a:rPr lang="en-US" dirty="0" smtClean="0"/>
              <a:t>the </a:t>
            </a:r>
            <a:r>
              <a:rPr lang="en-US" dirty="0" smtClean="0"/>
              <a:t>observation load of principals in their first 1-2 years of the system.</a:t>
            </a:r>
          </a:p>
          <a:p>
            <a:endParaRPr lang="en-US" sz="1000" dirty="0" smtClean="0"/>
          </a:p>
          <a:p>
            <a:r>
              <a:rPr lang="en-US" dirty="0" smtClean="0"/>
              <a:t>Rethinking </a:t>
            </a:r>
            <a:r>
              <a:rPr lang="en-US" dirty="0" smtClean="0"/>
              <a:t>the “train-the-trainer” model.  Try to create ways to reach educators directly.</a:t>
            </a:r>
          </a:p>
          <a:p>
            <a:endParaRPr lang="en-US" sz="1000" dirty="0" smtClean="0"/>
          </a:p>
          <a:p>
            <a:r>
              <a:rPr lang="en-US" dirty="0" smtClean="0"/>
              <a:t>Creating </a:t>
            </a:r>
            <a:r>
              <a:rPr lang="en-US" dirty="0" smtClean="0"/>
              <a:t>ways that educators can share with each other successful TLE practices and learn from each </a:t>
            </a:r>
            <a:r>
              <a:rPr lang="en-US" dirty="0" smtClean="0"/>
              <a:t>other, especially across districts.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1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183" y="274638"/>
            <a:ext cx="7690896" cy="931993"/>
          </a:xfrm>
        </p:spPr>
        <p:txBody>
          <a:bodyPr>
            <a:normAutofit/>
          </a:bodyPr>
          <a:lstStyle/>
          <a:p>
            <a:r>
              <a:rPr lang="en-US" dirty="0" smtClean="0"/>
              <a:t>2. Many educators do not understand </a:t>
            </a:r>
            <a:br>
              <a:rPr lang="en-US" dirty="0" smtClean="0"/>
            </a:br>
            <a:r>
              <a:rPr lang="en-US" dirty="0" smtClean="0"/>
              <a:t>one or more of the quantitative components.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t>12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do not understand value-added.</a:t>
            </a:r>
          </a:p>
          <a:p>
            <a:endParaRPr lang="en-US" sz="1000" dirty="0" smtClean="0"/>
          </a:p>
          <a:p>
            <a:r>
              <a:rPr lang="en-US" dirty="0" smtClean="0"/>
              <a:t>Most teachers have not seen a value-added score, many times at the discretion of the district.</a:t>
            </a:r>
          </a:p>
          <a:p>
            <a:endParaRPr lang="en-US" sz="1000" dirty="0" smtClean="0"/>
          </a:p>
          <a:p>
            <a:r>
              <a:rPr lang="en-US" dirty="0" smtClean="0"/>
              <a:t>Most principals did not feel comfortable explaining value-added to their teachers.</a:t>
            </a:r>
          </a:p>
          <a:p>
            <a:endParaRPr lang="en-US" sz="1000" dirty="0"/>
          </a:p>
          <a:p>
            <a:r>
              <a:rPr lang="en-US" dirty="0"/>
              <a:t>SLO training had not happened at time of focus groups</a:t>
            </a:r>
            <a:r>
              <a:rPr lang="en-US" dirty="0" smtClean="0"/>
              <a:t>.</a:t>
            </a:r>
          </a:p>
          <a:p>
            <a:endParaRPr lang="en-US" sz="1000" dirty="0"/>
          </a:p>
          <a:p>
            <a:r>
              <a:rPr lang="en-US" dirty="0" smtClean="0"/>
              <a:t>Widespread fear of gaming SLOs and the OAMs.</a:t>
            </a:r>
          </a:p>
          <a:p>
            <a:endParaRPr lang="en-US" sz="1000" dirty="0" smtClean="0"/>
          </a:p>
          <a:p>
            <a:r>
              <a:rPr lang="en-US" dirty="0" smtClean="0"/>
              <a:t>Equally widespread confirmation of actually gaming the OAMs.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Consider: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Increasing training </a:t>
            </a:r>
            <a:r>
              <a:rPr lang="en-US" dirty="0" smtClean="0"/>
              <a:t>on value-added</a:t>
            </a:r>
            <a:r>
              <a:rPr lang="en-US" dirty="0"/>
              <a:t> </a:t>
            </a:r>
            <a:r>
              <a:rPr lang="en-US" dirty="0" smtClean="0"/>
              <a:t>and exposure to the scores.  It’s largely an unknown in many places.</a:t>
            </a:r>
          </a:p>
          <a:p>
            <a:endParaRPr lang="en-US" sz="1000" dirty="0" smtClean="0"/>
          </a:p>
          <a:p>
            <a:r>
              <a:rPr lang="en-US" dirty="0" smtClean="0"/>
              <a:t>Providing </a:t>
            </a:r>
            <a:r>
              <a:rPr lang="en-US" dirty="0" smtClean="0"/>
              <a:t>more training on what OAMs and SLOs should look like when done well.</a:t>
            </a:r>
          </a:p>
          <a:p>
            <a:endParaRPr lang="en-US" sz="1000" dirty="0" smtClean="0"/>
          </a:p>
          <a:p>
            <a:r>
              <a:rPr lang="en-US" dirty="0" smtClean="0"/>
              <a:t>Thinking </a:t>
            </a:r>
            <a:r>
              <a:rPr lang="en-US" dirty="0" smtClean="0"/>
              <a:t>about ways to </a:t>
            </a:r>
            <a:r>
              <a:rPr lang="en-US" dirty="0" smtClean="0"/>
              <a:t>verify </a:t>
            </a:r>
            <a:r>
              <a:rPr lang="en-US" dirty="0" smtClean="0"/>
              <a:t>the quality of the OAMs and SLOs.</a:t>
            </a:r>
          </a:p>
          <a:p>
            <a:endParaRPr lang="en-US" sz="1000" dirty="0" smtClean="0"/>
          </a:p>
          <a:p>
            <a:r>
              <a:rPr lang="en-US" dirty="0" smtClean="0"/>
              <a:t>With all of the quantitative data, </a:t>
            </a:r>
            <a:r>
              <a:rPr lang="en-US" dirty="0" smtClean="0"/>
              <a:t>emphasizing </a:t>
            </a:r>
            <a:r>
              <a:rPr lang="en-US" dirty="0" smtClean="0"/>
              <a:t>the importance of trends rather than snapshots.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97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183" y="274638"/>
            <a:ext cx="7690896" cy="922566"/>
          </a:xfrm>
        </p:spPr>
        <p:txBody>
          <a:bodyPr>
            <a:normAutofit/>
          </a:bodyPr>
          <a:lstStyle/>
          <a:p>
            <a:r>
              <a:rPr lang="en-US" dirty="0" smtClean="0"/>
              <a:t>3. Educators believe the quantitative measures are invalid, unfair, and unhelpful.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t>14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808182" y="1753386"/>
            <a:ext cx="7713987" cy="4372777"/>
          </a:xfrm>
        </p:spPr>
        <p:txBody>
          <a:bodyPr>
            <a:normAutofit/>
          </a:bodyPr>
          <a:lstStyle/>
          <a:p>
            <a:r>
              <a:rPr lang="en-US" dirty="0" smtClean="0"/>
              <a:t>Many </a:t>
            </a:r>
            <a:r>
              <a:rPr lang="en-US" dirty="0" smtClean="0"/>
              <a:t>believe </a:t>
            </a:r>
            <a:r>
              <a:rPr lang="en-US" dirty="0" smtClean="0"/>
              <a:t>that Oklahoma’s standardized tests are not valid measures of student learning.</a:t>
            </a:r>
          </a:p>
          <a:p>
            <a:endParaRPr lang="en-US" sz="1000" dirty="0" smtClean="0"/>
          </a:p>
          <a:p>
            <a:r>
              <a:rPr lang="en-US" dirty="0" smtClean="0"/>
              <a:t>They believe value-added </a:t>
            </a:r>
            <a:r>
              <a:rPr lang="en-US" dirty="0" smtClean="0"/>
              <a:t>creates a </a:t>
            </a:r>
            <a:r>
              <a:rPr lang="en-US" dirty="0" smtClean="0"/>
              <a:t>two-tier system in which those in tested grades and subjects have a much more difficult time receiving high ratings than others.</a:t>
            </a:r>
          </a:p>
          <a:p>
            <a:endParaRPr lang="en-US" sz="1000" dirty="0" smtClean="0"/>
          </a:p>
          <a:p>
            <a:r>
              <a:rPr lang="en-US" dirty="0" smtClean="0"/>
              <a:t>They believe these measures, especially value-added, are punitive</a:t>
            </a:r>
            <a:r>
              <a:rPr lang="en-US" dirty="0" smtClean="0"/>
              <a:t>.</a:t>
            </a:r>
          </a:p>
          <a:p>
            <a:endParaRPr lang="en-US" sz="1000" dirty="0" smtClean="0"/>
          </a:p>
          <a:p>
            <a:r>
              <a:rPr lang="en-US" dirty="0" smtClean="0"/>
              <a:t>They believe that the focus on the quantitative measures could detract from the more positive potential of the qualitative component to improve their instruction.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719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Consider: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08182" y="1448871"/>
            <a:ext cx="7713987" cy="4464093"/>
          </a:xfrm>
        </p:spPr>
        <p:txBody>
          <a:bodyPr>
            <a:normAutofit fontScale="92500"/>
          </a:bodyPr>
          <a:lstStyle/>
          <a:p>
            <a:r>
              <a:rPr lang="en-US" dirty="0"/>
              <a:t>D</a:t>
            </a:r>
            <a:r>
              <a:rPr lang="en-US" dirty="0" smtClean="0"/>
              <a:t>elaying the high-stakes use of the quantitative measures until educators have had more experience with them.</a:t>
            </a:r>
          </a:p>
          <a:p>
            <a:endParaRPr lang="en-US" sz="1000" dirty="0" smtClean="0"/>
          </a:p>
          <a:p>
            <a:r>
              <a:rPr lang="en-US" dirty="0" smtClean="0"/>
              <a:t>Continuing to have educators implement and see their progress on the quantitative measures. Until the measures mature, use them as information for reflection by the principal and the teacher. </a:t>
            </a:r>
          </a:p>
          <a:p>
            <a:endParaRPr lang="en-US" sz="1100" dirty="0" smtClean="0"/>
          </a:p>
          <a:p>
            <a:r>
              <a:rPr lang="en-US" dirty="0" smtClean="0"/>
              <a:t>Using the value-added measures to think through policies beyond individual personnel evaluation (e.g., teacher preparation, equity plans, professional development).</a:t>
            </a:r>
          </a:p>
          <a:p>
            <a:endParaRPr lang="en-US" sz="1000" dirty="0" smtClean="0"/>
          </a:p>
          <a:p>
            <a:r>
              <a:rPr lang="en-US" dirty="0" smtClean="0"/>
              <a:t>Dropping the qualitative/quantitative distinction of the components.  For example, both the </a:t>
            </a:r>
            <a:r>
              <a:rPr lang="en-US" dirty="0" err="1" smtClean="0"/>
              <a:t>Marzano</a:t>
            </a:r>
            <a:r>
              <a:rPr lang="en-US" dirty="0" smtClean="0"/>
              <a:t> and Tulsa frameworks include sections about the teacher’s use of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612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183" y="274638"/>
            <a:ext cx="7690896" cy="969700"/>
          </a:xfrm>
        </p:spPr>
        <p:txBody>
          <a:bodyPr tIns="91440" bIns="91440">
            <a:normAutofit/>
          </a:bodyPr>
          <a:lstStyle/>
          <a:p>
            <a:r>
              <a:rPr lang="en-US" dirty="0" smtClean="0"/>
              <a:t>4. Implementation of TLE has been undermined by educators’ severe distrust of OSDE.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t>16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Educators had strong feelings that OSDE was working against them rather than for them.</a:t>
            </a:r>
          </a:p>
          <a:p>
            <a:endParaRPr lang="en-US" sz="1000" dirty="0" smtClean="0"/>
          </a:p>
          <a:p>
            <a:r>
              <a:rPr lang="en-US" dirty="0" smtClean="0"/>
              <a:t>They cited numerous specific examples of times they were brought to the table by OSDE and then ignored.</a:t>
            </a:r>
          </a:p>
          <a:p>
            <a:endParaRPr lang="en-US" sz="1000" dirty="0" smtClean="0"/>
          </a:p>
          <a:p>
            <a:r>
              <a:rPr lang="en-US" dirty="0" smtClean="0"/>
              <a:t>Some of the distrust was created by frustration with inconsistency from OSDE re: deadlines, instructions on various processes, etc.</a:t>
            </a:r>
          </a:p>
          <a:p>
            <a:endParaRPr lang="en-US" sz="1000" dirty="0" smtClean="0"/>
          </a:p>
          <a:p>
            <a:r>
              <a:rPr lang="en-US" dirty="0" smtClean="0"/>
              <a:t>“Terms and conditions”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056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Consider: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Acting on ways to increase trust between OSDE and educators.  A broad range of possibilities here.</a:t>
            </a:r>
          </a:p>
          <a:p>
            <a:endParaRPr lang="en-US" sz="1000" dirty="0" smtClean="0"/>
          </a:p>
          <a:p>
            <a:r>
              <a:rPr lang="en-US" dirty="0" smtClean="0"/>
              <a:t>Creating a small council of educator advisors who can test and respond to instructions that OSDE sends to the field (i.e., beta-testers).</a:t>
            </a:r>
          </a:p>
          <a:p>
            <a:endParaRPr lang="en-US" sz="1000" dirty="0" smtClean="0"/>
          </a:p>
          <a:p>
            <a:r>
              <a:rPr lang="en-US" dirty="0" smtClean="0"/>
              <a:t>Focusing on strategies to improve customer service including frequently asking for feedback and acting on it.</a:t>
            </a:r>
          </a:p>
          <a:p>
            <a:endParaRPr lang="en-US" sz="1000" dirty="0" smtClean="0"/>
          </a:p>
          <a:p>
            <a:r>
              <a:rPr lang="en-US" dirty="0" smtClean="0"/>
              <a:t>Annually surveying educators about their perceptions and experiences of TLE implementation.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Reporting regularly to educators and public what you are learning about the implementation of the TLE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4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two cents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Section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699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Oklahoma in context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08182" y="1662070"/>
            <a:ext cx="7996453" cy="4464093"/>
          </a:xfrm>
        </p:spPr>
        <p:txBody>
          <a:bodyPr/>
          <a:lstStyle/>
          <a:p>
            <a:r>
              <a:rPr lang="en-US" dirty="0" smtClean="0"/>
              <a:t>The measures (rubrics, value-added, SLOs) are similar to those in many other states</a:t>
            </a:r>
          </a:p>
          <a:p>
            <a:endParaRPr lang="en-US" sz="1000" dirty="0" smtClean="0"/>
          </a:p>
          <a:p>
            <a:r>
              <a:rPr lang="en-US" dirty="0"/>
              <a:t>Some of the frustrations are common across many </a:t>
            </a:r>
            <a:r>
              <a:rPr lang="en-US" dirty="0" smtClean="0"/>
              <a:t>states</a:t>
            </a:r>
          </a:p>
          <a:p>
            <a:endParaRPr lang="en-US" sz="1000" dirty="0"/>
          </a:p>
          <a:p>
            <a:r>
              <a:rPr lang="en-US" dirty="0" smtClean="0"/>
              <a:t>OSDE has fewer people working on this than many states</a:t>
            </a:r>
          </a:p>
          <a:p>
            <a:endParaRPr lang="en-US" sz="1000" dirty="0" smtClean="0"/>
          </a:p>
          <a:p>
            <a:r>
              <a:rPr lang="en-US" dirty="0" smtClean="0"/>
              <a:t>“Train-the-trainer” models seem not to work in most places</a:t>
            </a:r>
          </a:p>
          <a:p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170738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Preliminaries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Section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791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183" y="274638"/>
            <a:ext cx="8062440" cy="1143000"/>
          </a:xfrm>
        </p:spPr>
        <p:txBody>
          <a:bodyPr/>
          <a:lstStyle/>
          <a:p>
            <a:r>
              <a:rPr lang="en-US" dirty="0" smtClean="0"/>
              <a:t>TLE intersects with other education policy areas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Not wanting to evaluate because of teacher shortage</a:t>
            </a:r>
          </a:p>
          <a:p>
            <a:endParaRPr lang="en-US" sz="1000" dirty="0" smtClean="0"/>
          </a:p>
          <a:p>
            <a:r>
              <a:rPr lang="en-US" dirty="0" smtClean="0"/>
              <a:t>Conflation with A-F accountability</a:t>
            </a:r>
          </a:p>
          <a:p>
            <a:endParaRPr lang="en-US" sz="1000" dirty="0" smtClean="0"/>
          </a:p>
          <a:p>
            <a:r>
              <a:rPr lang="en-US" dirty="0" smtClean="0"/>
              <a:t>Compensation</a:t>
            </a:r>
          </a:p>
          <a:p>
            <a:endParaRPr lang="en-US" sz="1000" dirty="0" smtClean="0"/>
          </a:p>
          <a:p>
            <a:r>
              <a:rPr lang="en-US" dirty="0" smtClean="0"/>
              <a:t>The rules about student accommodations and testing</a:t>
            </a:r>
          </a:p>
        </p:txBody>
      </p:sp>
    </p:spTree>
    <p:extLst>
      <p:ext uri="{BB962C8B-B14F-4D97-AF65-F5344CB8AC3E}">
        <p14:creationId xmlns:p14="http://schemas.microsoft.com/office/powerpoint/2010/main" val="81205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234496" y="2649371"/>
            <a:ext cx="6974315" cy="753552"/>
          </a:xfrm>
          <a:prstGeom prst="rect">
            <a:avLst/>
          </a:prstGeom>
          <a:gradFill flip="none" rotWithShape="1"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8183" y="58190"/>
            <a:ext cx="7690896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Where is Oklahoma right now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pPr/>
              <a:t>21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171978" y="1319448"/>
            <a:ext cx="12879" cy="34482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150620" y="4767706"/>
            <a:ext cx="705315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988294" y="5663721"/>
            <a:ext cx="7036832" cy="72246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 smtClean="0">
                <a:solidFill>
                  <a:srgbClr val="0A0806"/>
                </a:solidFill>
                <a:latin typeface="Georgia" panose="02040502050405020303" pitchFamily="18" charset="0"/>
              </a:rPr>
              <a:t>Source:  Ronald  A. Heifetz and Donald C. </a:t>
            </a:r>
            <a:r>
              <a:rPr lang="en-US" sz="1000" dirty="0" err="1" smtClean="0">
                <a:solidFill>
                  <a:srgbClr val="0A0806"/>
                </a:solidFill>
                <a:latin typeface="Georgia" panose="02040502050405020303" pitchFamily="18" charset="0"/>
              </a:rPr>
              <a:t>Lauire</a:t>
            </a:r>
            <a:r>
              <a:rPr lang="en-US" sz="1000" dirty="0" smtClean="0">
                <a:solidFill>
                  <a:srgbClr val="0A0806"/>
                </a:solidFill>
                <a:latin typeface="Georgia" panose="02040502050405020303" pitchFamily="18" charset="0"/>
              </a:rPr>
              <a:t>. “Mobilizing Adaptive Work: Beyond Visionary </a:t>
            </a:r>
            <a:r>
              <a:rPr lang="en-US" sz="1000" dirty="0" err="1" smtClean="0">
                <a:solidFill>
                  <a:srgbClr val="0A0806"/>
                </a:solidFill>
                <a:latin typeface="Georgia" panose="02040502050405020303" pitchFamily="18" charset="0"/>
              </a:rPr>
              <a:t>Leadershiip</a:t>
            </a:r>
            <a:r>
              <a:rPr lang="en-US" sz="1000" dirty="0" smtClean="0">
                <a:solidFill>
                  <a:srgbClr val="0A0806"/>
                </a:solidFill>
                <a:latin typeface="Georgia" panose="02040502050405020303" pitchFamily="18" charset="0"/>
              </a:rPr>
              <a:t>.” in Jay Conger, Gretchen </a:t>
            </a:r>
            <a:r>
              <a:rPr lang="en-US" sz="1000" dirty="0" err="1" smtClean="0">
                <a:solidFill>
                  <a:srgbClr val="0A0806"/>
                </a:solidFill>
                <a:latin typeface="Georgia" panose="02040502050405020303" pitchFamily="18" charset="0"/>
              </a:rPr>
              <a:t>Spreitzer</a:t>
            </a:r>
            <a:r>
              <a:rPr lang="en-US" sz="1000" dirty="0" smtClean="0">
                <a:solidFill>
                  <a:srgbClr val="0A0806"/>
                </a:solidFill>
                <a:latin typeface="Georgia" panose="02040502050405020303" pitchFamily="18" charset="0"/>
              </a:rPr>
              <a:t>, and Edward E. Lawler III, eds. The Leader’s Change Handbook; an Essential Guide to Setting Direction and Taking Action (New York: John Wiley &amp; Sons, 1998).</a:t>
            </a:r>
            <a:endParaRPr lang="en-US" sz="1000" dirty="0">
              <a:solidFill>
                <a:srgbClr val="0A0806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98563" y="2311122"/>
            <a:ext cx="3110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Limit of tolerance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98563" y="3402923"/>
            <a:ext cx="3110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Threshold of learning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166529" y="4959120"/>
            <a:ext cx="311024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Time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1313645" y="1783088"/>
            <a:ext cx="5318975" cy="2653048"/>
          </a:xfrm>
          <a:custGeom>
            <a:avLst/>
            <a:gdLst>
              <a:gd name="connsiteX0" fmla="*/ 0 w 5318975"/>
              <a:gd name="connsiteY0" fmla="*/ 2653048 h 2653048"/>
              <a:gd name="connsiteX1" fmla="*/ 38637 w 5318975"/>
              <a:gd name="connsiteY1" fmla="*/ 2588653 h 2653048"/>
              <a:gd name="connsiteX2" fmla="*/ 77273 w 5318975"/>
              <a:gd name="connsiteY2" fmla="*/ 2537138 h 2653048"/>
              <a:gd name="connsiteX3" fmla="*/ 103031 w 5318975"/>
              <a:gd name="connsiteY3" fmla="*/ 2472744 h 2653048"/>
              <a:gd name="connsiteX4" fmla="*/ 128789 w 5318975"/>
              <a:gd name="connsiteY4" fmla="*/ 2434107 h 2653048"/>
              <a:gd name="connsiteX5" fmla="*/ 167425 w 5318975"/>
              <a:gd name="connsiteY5" fmla="*/ 2356834 h 2653048"/>
              <a:gd name="connsiteX6" fmla="*/ 180304 w 5318975"/>
              <a:gd name="connsiteY6" fmla="*/ 2292439 h 2653048"/>
              <a:gd name="connsiteX7" fmla="*/ 231820 w 5318975"/>
              <a:gd name="connsiteY7" fmla="*/ 2202287 h 2653048"/>
              <a:gd name="connsiteX8" fmla="*/ 257578 w 5318975"/>
              <a:gd name="connsiteY8" fmla="*/ 2112135 h 2653048"/>
              <a:gd name="connsiteX9" fmla="*/ 283335 w 5318975"/>
              <a:gd name="connsiteY9" fmla="*/ 2060620 h 2653048"/>
              <a:gd name="connsiteX10" fmla="*/ 309093 w 5318975"/>
              <a:gd name="connsiteY10" fmla="*/ 1996225 h 2653048"/>
              <a:gd name="connsiteX11" fmla="*/ 321972 w 5318975"/>
              <a:gd name="connsiteY11" fmla="*/ 1957589 h 2653048"/>
              <a:gd name="connsiteX12" fmla="*/ 347730 w 5318975"/>
              <a:gd name="connsiteY12" fmla="*/ 1906073 h 2653048"/>
              <a:gd name="connsiteX13" fmla="*/ 373487 w 5318975"/>
              <a:gd name="connsiteY13" fmla="*/ 1828800 h 2653048"/>
              <a:gd name="connsiteX14" fmla="*/ 386366 w 5318975"/>
              <a:gd name="connsiteY14" fmla="*/ 1790163 h 2653048"/>
              <a:gd name="connsiteX15" fmla="*/ 399245 w 5318975"/>
              <a:gd name="connsiteY15" fmla="*/ 1751527 h 2653048"/>
              <a:gd name="connsiteX16" fmla="*/ 425003 w 5318975"/>
              <a:gd name="connsiteY16" fmla="*/ 1687132 h 2653048"/>
              <a:gd name="connsiteX17" fmla="*/ 463640 w 5318975"/>
              <a:gd name="connsiteY17" fmla="*/ 1648496 h 2653048"/>
              <a:gd name="connsiteX18" fmla="*/ 476518 w 5318975"/>
              <a:gd name="connsiteY18" fmla="*/ 1596980 h 2653048"/>
              <a:gd name="connsiteX19" fmla="*/ 528034 w 5318975"/>
              <a:gd name="connsiteY19" fmla="*/ 1506828 h 2653048"/>
              <a:gd name="connsiteX20" fmla="*/ 540913 w 5318975"/>
              <a:gd name="connsiteY20" fmla="*/ 1468191 h 2653048"/>
              <a:gd name="connsiteX21" fmla="*/ 579549 w 5318975"/>
              <a:gd name="connsiteY21" fmla="*/ 1442434 h 2653048"/>
              <a:gd name="connsiteX22" fmla="*/ 631065 w 5318975"/>
              <a:gd name="connsiteY22" fmla="*/ 1378039 h 2653048"/>
              <a:gd name="connsiteX23" fmla="*/ 695459 w 5318975"/>
              <a:gd name="connsiteY23" fmla="*/ 1313645 h 2653048"/>
              <a:gd name="connsiteX24" fmla="*/ 759854 w 5318975"/>
              <a:gd name="connsiteY24" fmla="*/ 1236372 h 2653048"/>
              <a:gd name="connsiteX25" fmla="*/ 798490 w 5318975"/>
              <a:gd name="connsiteY25" fmla="*/ 1159098 h 2653048"/>
              <a:gd name="connsiteX26" fmla="*/ 837127 w 5318975"/>
              <a:gd name="connsiteY26" fmla="*/ 1120462 h 2653048"/>
              <a:gd name="connsiteX27" fmla="*/ 862885 w 5318975"/>
              <a:gd name="connsiteY27" fmla="*/ 1081825 h 2653048"/>
              <a:gd name="connsiteX28" fmla="*/ 940158 w 5318975"/>
              <a:gd name="connsiteY28" fmla="*/ 1004552 h 2653048"/>
              <a:gd name="connsiteX29" fmla="*/ 1017431 w 5318975"/>
              <a:gd name="connsiteY29" fmla="*/ 927279 h 2653048"/>
              <a:gd name="connsiteX30" fmla="*/ 1081825 w 5318975"/>
              <a:gd name="connsiteY30" fmla="*/ 850006 h 2653048"/>
              <a:gd name="connsiteX31" fmla="*/ 1159099 w 5318975"/>
              <a:gd name="connsiteY31" fmla="*/ 785611 h 2653048"/>
              <a:gd name="connsiteX32" fmla="*/ 1236372 w 5318975"/>
              <a:gd name="connsiteY32" fmla="*/ 669701 h 2653048"/>
              <a:gd name="connsiteX33" fmla="*/ 1262130 w 5318975"/>
              <a:gd name="connsiteY33" fmla="*/ 631065 h 2653048"/>
              <a:gd name="connsiteX34" fmla="*/ 1326524 w 5318975"/>
              <a:gd name="connsiteY34" fmla="*/ 553791 h 2653048"/>
              <a:gd name="connsiteX35" fmla="*/ 1365161 w 5318975"/>
              <a:gd name="connsiteY35" fmla="*/ 515155 h 2653048"/>
              <a:gd name="connsiteX36" fmla="*/ 1416676 w 5318975"/>
              <a:gd name="connsiteY36" fmla="*/ 437882 h 2653048"/>
              <a:gd name="connsiteX37" fmla="*/ 1442434 w 5318975"/>
              <a:gd name="connsiteY37" fmla="*/ 399245 h 2653048"/>
              <a:gd name="connsiteX38" fmla="*/ 1481070 w 5318975"/>
              <a:gd name="connsiteY38" fmla="*/ 373487 h 2653048"/>
              <a:gd name="connsiteX39" fmla="*/ 1545465 w 5318975"/>
              <a:gd name="connsiteY39" fmla="*/ 309093 h 2653048"/>
              <a:gd name="connsiteX40" fmla="*/ 1571223 w 5318975"/>
              <a:gd name="connsiteY40" fmla="*/ 270456 h 2653048"/>
              <a:gd name="connsiteX41" fmla="*/ 1622738 w 5318975"/>
              <a:gd name="connsiteY41" fmla="*/ 218941 h 2653048"/>
              <a:gd name="connsiteX42" fmla="*/ 1635617 w 5318975"/>
              <a:gd name="connsiteY42" fmla="*/ 180304 h 2653048"/>
              <a:gd name="connsiteX43" fmla="*/ 1712890 w 5318975"/>
              <a:gd name="connsiteY43" fmla="*/ 128789 h 2653048"/>
              <a:gd name="connsiteX44" fmla="*/ 1777285 w 5318975"/>
              <a:gd name="connsiteY44" fmla="*/ 77273 h 2653048"/>
              <a:gd name="connsiteX45" fmla="*/ 1854558 w 5318975"/>
              <a:gd name="connsiteY45" fmla="*/ 25758 h 2653048"/>
              <a:gd name="connsiteX46" fmla="*/ 1931831 w 5318975"/>
              <a:gd name="connsiteY46" fmla="*/ 0 h 2653048"/>
              <a:gd name="connsiteX47" fmla="*/ 1957589 w 5318975"/>
              <a:gd name="connsiteY47" fmla="*/ 38637 h 2653048"/>
              <a:gd name="connsiteX48" fmla="*/ 1970468 w 5318975"/>
              <a:gd name="connsiteY48" fmla="*/ 77273 h 2653048"/>
              <a:gd name="connsiteX49" fmla="*/ 2021983 w 5318975"/>
              <a:gd name="connsiteY49" fmla="*/ 154546 h 2653048"/>
              <a:gd name="connsiteX50" fmla="*/ 2060620 w 5318975"/>
              <a:gd name="connsiteY50" fmla="*/ 257577 h 2653048"/>
              <a:gd name="connsiteX51" fmla="*/ 2099256 w 5318975"/>
              <a:gd name="connsiteY51" fmla="*/ 373487 h 2653048"/>
              <a:gd name="connsiteX52" fmla="*/ 2112135 w 5318975"/>
              <a:gd name="connsiteY52" fmla="*/ 412124 h 2653048"/>
              <a:gd name="connsiteX53" fmla="*/ 2137893 w 5318975"/>
              <a:gd name="connsiteY53" fmla="*/ 450760 h 2653048"/>
              <a:gd name="connsiteX54" fmla="*/ 2176530 w 5318975"/>
              <a:gd name="connsiteY54" fmla="*/ 528034 h 2653048"/>
              <a:gd name="connsiteX55" fmla="*/ 2202287 w 5318975"/>
              <a:gd name="connsiteY55" fmla="*/ 579549 h 2653048"/>
              <a:gd name="connsiteX56" fmla="*/ 2240924 w 5318975"/>
              <a:gd name="connsiteY56" fmla="*/ 618186 h 2653048"/>
              <a:gd name="connsiteX57" fmla="*/ 2266682 w 5318975"/>
              <a:gd name="connsiteY57" fmla="*/ 669701 h 2653048"/>
              <a:gd name="connsiteX58" fmla="*/ 2292440 w 5318975"/>
              <a:gd name="connsiteY58" fmla="*/ 708338 h 2653048"/>
              <a:gd name="connsiteX59" fmla="*/ 2318197 w 5318975"/>
              <a:gd name="connsiteY59" fmla="*/ 785611 h 2653048"/>
              <a:gd name="connsiteX60" fmla="*/ 2369713 w 5318975"/>
              <a:gd name="connsiteY60" fmla="*/ 875763 h 2653048"/>
              <a:gd name="connsiteX61" fmla="*/ 2395470 w 5318975"/>
              <a:gd name="connsiteY61" fmla="*/ 914400 h 2653048"/>
              <a:gd name="connsiteX62" fmla="*/ 2408349 w 5318975"/>
              <a:gd name="connsiteY62" fmla="*/ 953037 h 2653048"/>
              <a:gd name="connsiteX63" fmla="*/ 2459865 w 5318975"/>
              <a:gd name="connsiteY63" fmla="*/ 1030310 h 2653048"/>
              <a:gd name="connsiteX64" fmla="*/ 2524259 w 5318975"/>
              <a:gd name="connsiteY64" fmla="*/ 1133341 h 2653048"/>
              <a:gd name="connsiteX65" fmla="*/ 2537138 w 5318975"/>
              <a:gd name="connsiteY65" fmla="*/ 1171977 h 2653048"/>
              <a:gd name="connsiteX66" fmla="*/ 2601532 w 5318975"/>
              <a:gd name="connsiteY66" fmla="*/ 1262129 h 2653048"/>
              <a:gd name="connsiteX67" fmla="*/ 2627290 w 5318975"/>
              <a:gd name="connsiteY67" fmla="*/ 1300766 h 2653048"/>
              <a:gd name="connsiteX68" fmla="*/ 2665927 w 5318975"/>
              <a:gd name="connsiteY68" fmla="*/ 1352282 h 2653048"/>
              <a:gd name="connsiteX69" fmla="*/ 2717442 w 5318975"/>
              <a:gd name="connsiteY69" fmla="*/ 1429555 h 2653048"/>
              <a:gd name="connsiteX70" fmla="*/ 2794716 w 5318975"/>
              <a:gd name="connsiteY70" fmla="*/ 1545465 h 2653048"/>
              <a:gd name="connsiteX71" fmla="*/ 2846231 w 5318975"/>
              <a:gd name="connsiteY71" fmla="*/ 1622738 h 2653048"/>
              <a:gd name="connsiteX72" fmla="*/ 2884868 w 5318975"/>
              <a:gd name="connsiteY72" fmla="*/ 1661375 h 2653048"/>
              <a:gd name="connsiteX73" fmla="*/ 2936383 w 5318975"/>
              <a:gd name="connsiteY73" fmla="*/ 1725769 h 2653048"/>
              <a:gd name="connsiteX74" fmla="*/ 3026535 w 5318975"/>
              <a:gd name="connsiteY74" fmla="*/ 1828800 h 2653048"/>
              <a:gd name="connsiteX75" fmla="*/ 3090930 w 5318975"/>
              <a:gd name="connsiteY75" fmla="*/ 1880315 h 2653048"/>
              <a:gd name="connsiteX76" fmla="*/ 3129566 w 5318975"/>
              <a:gd name="connsiteY76" fmla="*/ 1918952 h 2653048"/>
              <a:gd name="connsiteX77" fmla="*/ 3168203 w 5318975"/>
              <a:gd name="connsiteY77" fmla="*/ 1944710 h 2653048"/>
              <a:gd name="connsiteX78" fmla="*/ 3232597 w 5318975"/>
              <a:gd name="connsiteY78" fmla="*/ 1996225 h 2653048"/>
              <a:gd name="connsiteX79" fmla="*/ 3271234 w 5318975"/>
              <a:gd name="connsiteY79" fmla="*/ 2034862 h 2653048"/>
              <a:gd name="connsiteX80" fmla="*/ 3309870 w 5318975"/>
              <a:gd name="connsiteY80" fmla="*/ 2047741 h 2653048"/>
              <a:gd name="connsiteX81" fmla="*/ 3387144 w 5318975"/>
              <a:gd name="connsiteY81" fmla="*/ 2086377 h 2653048"/>
              <a:gd name="connsiteX82" fmla="*/ 3425780 w 5318975"/>
              <a:gd name="connsiteY82" fmla="*/ 2112135 h 2653048"/>
              <a:gd name="connsiteX83" fmla="*/ 3503054 w 5318975"/>
              <a:gd name="connsiteY83" fmla="*/ 2137893 h 2653048"/>
              <a:gd name="connsiteX84" fmla="*/ 3618963 w 5318975"/>
              <a:gd name="connsiteY84" fmla="*/ 2189408 h 2653048"/>
              <a:gd name="connsiteX85" fmla="*/ 3657600 w 5318975"/>
              <a:gd name="connsiteY85" fmla="*/ 2202287 h 2653048"/>
              <a:gd name="connsiteX86" fmla="*/ 3696237 w 5318975"/>
              <a:gd name="connsiteY86" fmla="*/ 2215166 h 2653048"/>
              <a:gd name="connsiteX87" fmla="*/ 3799268 w 5318975"/>
              <a:gd name="connsiteY87" fmla="*/ 2240924 h 2653048"/>
              <a:gd name="connsiteX88" fmla="*/ 3915178 w 5318975"/>
              <a:gd name="connsiteY88" fmla="*/ 2292439 h 2653048"/>
              <a:gd name="connsiteX89" fmla="*/ 3953814 w 5318975"/>
              <a:gd name="connsiteY89" fmla="*/ 2305318 h 2653048"/>
              <a:gd name="connsiteX90" fmla="*/ 4056845 w 5318975"/>
              <a:gd name="connsiteY90" fmla="*/ 2331076 h 2653048"/>
              <a:gd name="connsiteX91" fmla="*/ 4095482 w 5318975"/>
              <a:gd name="connsiteY91" fmla="*/ 2343955 h 2653048"/>
              <a:gd name="connsiteX92" fmla="*/ 4211392 w 5318975"/>
              <a:gd name="connsiteY92" fmla="*/ 2356834 h 2653048"/>
              <a:gd name="connsiteX93" fmla="*/ 4365938 w 5318975"/>
              <a:gd name="connsiteY93" fmla="*/ 2382591 h 2653048"/>
              <a:gd name="connsiteX94" fmla="*/ 4572000 w 5318975"/>
              <a:gd name="connsiteY94" fmla="*/ 2395470 h 2653048"/>
              <a:gd name="connsiteX95" fmla="*/ 5318975 w 5318975"/>
              <a:gd name="connsiteY95" fmla="*/ 2408349 h 2653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5318975" h="2653048">
                <a:moveTo>
                  <a:pt x="0" y="2653048"/>
                </a:moveTo>
                <a:cubicBezTo>
                  <a:pt x="12879" y="2631583"/>
                  <a:pt x="24752" y="2609481"/>
                  <a:pt x="38637" y="2588653"/>
                </a:cubicBezTo>
                <a:cubicBezTo>
                  <a:pt x="50543" y="2570793"/>
                  <a:pt x="66849" y="2555901"/>
                  <a:pt x="77273" y="2537138"/>
                </a:cubicBezTo>
                <a:cubicBezTo>
                  <a:pt x="88500" y="2516929"/>
                  <a:pt x="92692" y="2493422"/>
                  <a:pt x="103031" y="2472744"/>
                </a:cubicBezTo>
                <a:cubicBezTo>
                  <a:pt x="109953" y="2458900"/>
                  <a:pt x="121867" y="2447952"/>
                  <a:pt x="128789" y="2434107"/>
                </a:cubicBezTo>
                <a:cubicBezTo>
                  <a:pt x="182111" y="2327462"/>
                  <a:pt x="93607" y="2467562"/>
                  <a:pt x="167425" y="2356834"/>
                </a:cubicBezTo>
                <a:cubicBezTo>
                  <a:pt x="171718" y="2335369"/>
                  <a:pt x="173382" y="2313206"/>
                  <a:pt x="180304" y="2292439"/>
                </a:cubicBezTo>
                <a:cubicBezTo>
                  <a:pt x="191197" y="2259761"/>
                  <a:pt x="212979" y="2230549"/>
                  <a:pt x="231820" y="2202287"/>
                </a:cubicBezTo>
                <a:cubicBezTo>
                  <a:pt x="238356" y="2176145"/>
                  <a:pt x="246492" y="2138002"/>
                  <a:pt x="257578" y="2112135"/>
                </a:cubicBezTo>
                <a:cubicBezTo>
                  <a:pt x="265141" y="2094489"/>
                  <a:pt x="275538" y="2078164"/>
                  <a:pt x="283335" y="2060620"/>
                </a:cubicBezTo>
                <a:cubicBezTo>
                  <a:pt x="292724" y="2039494"/>
                  <a:pt x="300975" y="2017872"/>
                  <a:pt x="309093" y="1996225"/>
                </a:cubicBezTo>
                <a:cubicBezTo>
                  <a:pt x="313860" y="1983514"/>
                  <a:pt x="316624" y="1970067"/>
                  <a:pt x="321972" y="1957589"/>
                </a:cubicBezTo>
                <a:cubicBezTo>
                  <a:pt x="329535" y="1939942"/>
                  <a:pt x="340600" y="1923899"/>
                  <a:pt x="347730" y="1906073"/>
                </a:cubicBezTo>
                <a:cubicBezTo>
                  <a:pt x="357813" y="1880864"/>
                  <a:pt x="364901" y="1854558"/>
                  <a:pt x="373487" y="1828800"/>
                </a:cubicBezTo>
                <a:lnTo>
                  <a:pt x="386366" y="1790163"/>
                </a:lnTo>
                <a:cubicBezTo>
                  <a:pt x="390659" y="1777284"/>
                  <a:pt x="394203" y="1764131"/>
                  <a:pt x="399245" y="1751527"/>
                </a:cubicBezTo>
                <a:cubicBezTo>
                  <a:pt x="407831" y="1730062"/>
                  <a:pt x="412750" y="1706736"/>
                  <a:pt x="425003" y="1687132"/>
                </a:cubicBezTo>
                <a:cubicBezTo>
                  <a:pt x="434656" y="1671687"/>
                  <a:pt x="450761" y="1661375"/>
                  <a:pt x="463640" y="1648496"/>
                </a:cubicBezTo>
                <a:cubicBezTo>
                  <a:pt x="467933" y="1631324"/>
                  <a:pt x="470303" y="1613553"/>
                  <a:pt x="476518" y="1596980"/>
                </a:cubicBezTo>
                <a:cubicBezTo>
                  <a:pt x="510382" y="1506675"/>
                  <a:pt x="490672" y="1581551"/>
                  <a:pt x="528034" y="1506828"/>
                </a:cubicBezTo>
                <a:cubicBezTo>
                  <a:pt x="534105" y="1494686"/>
                  <a:pt x="532432" y="1478792"/>
                  <a:pt x="540913" y="1468191"/>
                </a:cubicBezTo>
                <a:cubicBezTo>
                  <a:pt x="550582" y="1456105"/>
                  <a:pt x="566670" y="1451020"/>
                  <a:pt x="579549" y="1442434"/>
                </a:cubicBezTo>
                <a:cubicBezTo>
                  <a:pt x="604621" y="1367217"/>
                  <a:pt x="572811" y="1436292"/>
                  <a:pt x="631065" y="1378039"/>
                </a:cubicBezTo>
                <a:cubicBezTo>
                  <a:pt x="716928" y="1292178"/>
                  <a:pt x="592426" y="1382336"/>
                  <a:pt x="695459" y="1313645"/>
                </a:cubicBezTo>
                <a:cubicBezTo>
                  <a:pt x="759416" y="1217710"/>
                  <a:pt x="677212" y="1335543"/>
                  <a:pt x="759854" y="1236372"/>
                </a:cubicBezTo>
                <a:cubicBezTo>
                  <a:pt x="861179" y="1114782"/>
                  <a:pt x="721043" y="1275268"/>
                  <a:pt x="798490" y="1159098"/>
                </a:cubicBezTo>
                <a:cubicBezTo>
                  <a:pt x="808593" y="1143944"/>
                  <a:pt x="825467" y="1134454"/>
                  <a:pt x="837127" y="1120462"/>
                </a:cubicBezTo>
                <a:cubicBezTo>
                  <a:pt x="847036" y="1108571"/>
                  <a:pt x="852602" y="1093394"/>
                  <a:pt x="862885" y="1081825"/>
                </a:cubicBezTo>
                <a:cubicBezTo>
                  <a:pt x="887086" y="1054599"/>
                  <a:pt x="914400" y="1030310"/>
                  <a:pt x="940158" y="1004552"/>
                </a:cubicBezTo>
                <a:lnTo>
                  <a:pt x="1017431" y="927279"/>
                </a:lnTo>
                <a:cubicBezTo>
                  <a:pt x="1130304" y="814407"/>
                  <a:pt x="992179" y="957581"/>
                  <a:pt x="1081825" y="850006"/>
                </a:cubicBezTo>
                <a:cubicBezTo>
                  <a:pt x="1112814" y="812820"/>
                  <a:pt x="1121109" y="810938"/>
                  <a:pt x="1159099" y="785611"/>
                </a:cubicBezTo>
                <a:lnTo>
                  <a:pt x="1236372" y="669701"/>
                </a:lnTo>
                <a:cubicBezTo>
                  <a:pt x="1244958" y="656822"/>
                  <a:pt x="1251185" y="642010"/>
                  <a:pt x="1262130" y="631065"/>
                </a:cubicBezTo>
                <a:cubicBezTo>
                  <a:pt x="1375023" y="518169"/>
                  <a:pt x="1236858" y="661389"/>
                  <a:pt x="1326524" y="553791"/>
                </a:cubicBezTo>
                <a:cubicBezTo>
                  <a:pt x="1338184" y="539799"/>
                  <a:pt x="1353979" y="529532"/>
                  <a:pt x="1365161" y="515155"/>
                </a:cubicBezTo>
                <a:cubicBezTo>
                  <a:pt x="1384167" y="490719"/>
                  <a:pt x="1399504" y="463640"/>
                  <a:pt x="1416676" y="437882"/>
                </a:cubicBezTo>
                <a:cubicBezTo>
                  <a:pt x="1425262" y="425003"/>
                  <a:pt x="1429555" y="407831"/>
                  <a:pt x="1442434" y="399245"/>
                </a:cubicBezTo>
                <a:lnTo>
                  <a:pt x="1481070" y="373487"/>
                </a:lnTo>
                <a:cubicBezTo>
                  <a:pt x="1549760" y="270455"/>
                  <a:pt x="1459603" y="394955"/>
                  <a:pt x="1545465" y="309093"/>
                </a:cubicBezTo>
                <a:cubicBezTo>
                  <a:pt x="1556410" y="298148"/>
                  <a:pt x="1562637" y="283335"/>
                  <a:pt x="1571223" y="270456"/>
                </a:cubicBezTo>
                <a:cubicBezTo>
                  <a:pt x="1605564" y="167428"/>
                  <a:pt x="1554052" y="287627"/>
                  <a:pt x="1622738" y="218941"/>
                </a:cubicBezTo>
                <a:cubicBezTo>
                  <a:pt x="1632337" y="209342"/>
                  <a:pt x="1626018" y="189903"/>
                  <a:pt x="1635617" y="180304"/>
                </a:cubicBezTo>
                <a:cubicBezTo>
                  <a:pt x="1657507" y="158414"/>
                  <a:pt x="1712890" y="128789"/>
                  <a:pt x="1712890" y="128789"/>
                </a:cubicBezTo>
                <a:cubicBezTo>
                  <a:pt x="1760483" y="57400"/>
                  <a:pt x="1711418" y="113866"/>
                  <a:pt x="1777285" y="77273"/>
                </a:cubicBezTo>
                <a:cubicBezTo>
                  <a:pt x="1804346" y="62239"/>
                  <a:pt x="1825190" y="35548"/>
                  <a:pt x="1854558" y="25758"/>
                </a:cubicBezTo>
                <a:lnTo>
                  <a:pt x="1931831" y="0"/>
                </a:lnTo>
                <a:cubicBezTo>
                  <a:pt x="1940417" y="12879"/>
                  <a:pt x="1950667" y="24793"/>
                  <a:pt x="1957589" y="38637"/>
                </a:cubicBezTo>
                <a:cubicBezTo>
                  <a:pt x="1963660" y="50779"/>
                  <a:pt x="1963875" y="65406"/>
                  <a:pt x="1970468" y="77273"/>
                </a:cubicBezTo>
                <a:cubicBezTo>
                  <a:pt x="1985502" y="104334"/>
                  <a:pt x="2021983" y="154546"/>
                  <a:pt x="2021983" y="154546"/>
                </a:cubicBezTo>
                <a:cubicBezTo>
                  <a:pt x="2049867" y="266084"/>
                  <a:pt x="2015721" y="145330"/>
                  <a:pt x="2060620" y="257577"/>
                </a:cubicBezTo>
                <a:cubicBezTo>
                  <a:pt x="2060631" y="257605"/>
                  <a:pt x="2092812" y="354154"/>
                  <a:pt x="2099256" y="373487"/>
                </a:cubicBezTo>
                <a:cubicBezTo>
                  <a:pt x="2103549" y="386366"/>
                  <a:pt x="2104604" y="400828"/>
                  <a:pt x="2112135" y="412124"/>
                </a:cubicBezTo>
                <a:lnTo>
                  <a:pt x="2137893" y="450760"/>
                </a:lnTo>
                <a:cubicBezTo>
                  <a:pt x="2161506" y="521600"/>
                  <a:pt x="2136583" y="458127"/>
                  <a:pt x="2176530" y="528034"/>
                </a:cubicBezTo>
                <a:cubicBezTo>
                  <a:pt x="2186055" y="544703"/>
                  <a:pt x="2191128" y="563927"/>
                  <a:pt x="2202287" y="579549"/>
                </a:cubicBezTo>
                <a:cubicBezTo>
                  <a:pt x="2212873" y="594370"/>
                  <a:pt x="2230337" y="603365"/>
                  <a:pt x="2240924" y="618186"/>
                </a:cubicBezTo>
                <a:cubicBezTo>
                  <a:pt x="2252083" y="633808"/>
                  <a:pt x="2257157" y="653032"/>
                  <a:pt x="2266682" y="669701"/>
                </a:cubicBezTo>
                <a:cubicBezTo>
                  <a:pt x="2274362" y="683140"/>
                  <a:pt x="2283854" y="695459"/>
                  <a:pt x="2292440" y="708338"/>
                </a:cubicBezTo>
                <a:cubicBezTo>
                  <a:pt x="2301026" y="734096"/>
                  <a:pt x="2303136" y="763020"/>
                  <a:pt x="2318197" y="785611"/>
                </a:cubicBezTo>
                <a:cubicBezTo>
                  <a:pt x="2380945" y="879734"/>
                  <a:pt x="2304361" y="761396"/>
                  <a:pt x="2369713" y="875763"/>
                </a:cubicBezTo>
                <a:cubicBezTo>
                  <a:pt x="2377392" y="889202"/>
                  <a:pt x="2388548" y="900556"/>
                  <a:pt x="2395470" y="914400"/>
                </a:cubicBezTo>
                <a:cubicBezTo>
                  <a:pt x="2401541" y="926543"/>
                  <a:pt x="2401756" y="941170"/>
                  <a:pt x="2408349" y="953037"/>
                </a:cubicBezTo>
                <a:cubicBezTo>
                  <a:pt x="2423383" y="980098"/>
                  <a:pt x="2446020" y="1002621"/>
                  <a:pt x="2459865" y="1030310"/>
                </a:cubicBezTo>
                <a:cubicBezTo>
                  <a:pt x="2495222" y="1101024"/>
                  <a:pt x="2474104" y="1066466"/>
                  <a:pt x="2524259" y="1133341"/>
                </a:cubicBezTo>
                <a:cubicBezTo>
                  <a:pt x="2528552" y="1146220"/>
                  <a:pt x="2531067" y="1159835"/>
                  <a:pt x="2537138" y="1171977"/>
                </a:cubicBezTo>
                <a:cubicBezTo>
                  <a:pt x="2547255" y="1192211"/>
                  <a:pt x="2591809" y="1248517"/>
                  <a:pt x="2601532" y="1262129"/>
                </a:cubicBezTo>
                <a:cubicBezTo>
                  <a:pt x="2610529" y="1274724"/>
                  <a:pt x="2618293" y="1288171"/>
                  <a:pt x="2627290" y="1300766"/>
                </a:cubicBezTo>
                <a:cubicBezTo>
                  <a:pt x="2639766" y="1318233"/>
                  <a:pt x="2653618" y="1334697"/>
                  <a:pt x="2665927" y="1352282"/>
                </a:cubicBezTo>
                <a:cubicBezTo>
                  <a:pt x="2683680" y="1377643"/>
                  <a:pt x="2700270" y="1403797"/>
                  <a:pt x="2717442" y="1429555"/>
                </a:cubicBezTo>
                <a:lnTo>
                  <a:pt x="2794716" y="1545465"/>
                </a:lnTo>
                <a:cubicBezTo>
                  <a:pt x="2794718" y="1545467"/>
                  <a:pt x="2846230" y="1622737"/>
                  <a:pt x="2846231" y="1622738"/>
                </a:cubicBezTo>
                <a:lnTo>
                  <a:pt x="2884868" y="1661375"/>
                </a:lnTo>
                <a:cubicBezTo>
                  <a:pt x="2913871" y="1748381"/>
                  <a:pt x="2873649" y="1654073"/>
                  <a:pt x="2936383" y="1725769"/>
                </a:cubicBezTo>
                <a:cubicBezTo>
                  <a:pt x="3041560" y="1845972"/>
                  <a:pt x="2939604" y="1770844"/>
                  <a:pt x="3026535" y="1828800"/>
                </a:cubicBezTo>
                <a:cubicBezTo>
                  <a:pt x="3084143" y="1915212"/>
                  <a:pt x="3016279" y="1830548"/>
                  <a:pt x="3090930" y="1880315"/>
                </a:cubicBezTo>
                <a:cubicBezTo>
                  <a:pt x="3106085" y="1890418"/>
                  <a:pt x="3115574" y="1907292"/>
                  <a:pt x="3129566" y="1918952"/>
                </a:cubicBezTo>
                <a:cubicBezTo>
                  <a:pt x="3141457" y="1928861"/>
                  <a:pt x="3155324" y="1936124"/>
                  <a:pt x="3168203" y="1944710"/>
                </a:cubicBezTo>
                <a:cubicBezTo>
                  <a:pt x="3225811" y="2031119"/>
                  <a:pt x="3157948" y="1946458"/>
                  <a:pt x="3232597" y="1996225"/>
                </a:cubicBezTo>
                <a:cubicBezTo>
                  <a:pt x="3247752" y="2006328"/>
                  <a:pt x="3256079" y="2024759"/>
                  <a:pt x="3271234" y="2034862"/>
                </a:cubicBezTo>
                <a:cubicBezTo>
                  <a:pt x="3282529" y="2042392"/>
                  <a:pt x="3297728" y="2041670"/>
                  <a:pt x="3309870" y="2047741"/>
                </a:cubicBezTo>
                <a:cubicBezTo>
                  <a:pt x="3409732" y="2097671"/>
                  <a:pt x="3290032" y="2054006"/>
                  <a:pt x="3387144" y="2086377"/>
                </a:cubicBezTo>
                <a:cubicBezTo>
                  <a:pt x="3400023" y="2094963"/>
                  <a:pt x="3411636" y="2105849"/>
                  <a:pt x="3425780" y="2112135"/>
                </a:cubicBezTo>
                <a:cubicBezTo>
                  <a:pt x="3450591" y="2123162"/>
                  <a:pt x="3503054" y="2137893"/>
                  <a:pt x="3503054" y="2137893"/>
                </a:cubicBezTo>
                <a:cubicBezTo>
                  <a:pt x="3564281" y="2178712"/>
                  <a:pt x="3527005" y="2158756"/>
                  <a:pt x="3618963" y="2189408"/>
                </a:cubicBezTo>
                <a:lnTo>
                  <a:pt x="3657600" y="2202287"/>
                </a:lnTo>
                <a:cubicBezTo>
                  <a:pt x="3670479" y="2206580"/>
                  <a:pt x="3683067" y="2211873"/>
                  <a:pt x="3696237" y="2215166"/>
                </a:cubicBezTo>
                <a:lnTo>
                  <a:pt x="3799268" y="2240924"/>
                </a:lnTo>
                <a:cubicBezTo>
                  <a:pt x="3860496" y="2281744"/>
                  <a:pt x="3823218" y="2261786"/>
                  <a:pt x="3915178" y="2292439"/>
                </a:cubicBezTo>
                <a:cubicBezTo>
                  <a:pt x="3928057" y="2296732"/>
                  <a:pt x="3940644" y="2302025"/>
                  <a:pt x="3953814" y="2305318"/>
                </a:cubicBezTo>
                <a:cubicBezTo>
                  <a:pt x="3988158" y="2313904"/>
                  <a:pt x="4023261" y="2319881"/>
                  <a:pt x="4056845" y="2331076"/>
                </a:cubicBezTo>
                <a:cubicBezTo>
                  <a:pt x="4069724" y="2335369"/>
                  <a:pt x="4082091" y="2341723"/>
                  <a:pt x="4095482" y="2343955"/>
                </a:cubicBezTo>
                <a:cubicBezTo>
                  <a:pt x="4133828" y="2350346"/>
                  <a:pt x="4172755" y="2352541"/>
                  <a:pt x="4211392" y="2356834"/>
                </a:cubicBezTo>
                <a:cubicBezTo>
                  <a:pt x="4281359" y="2380157"/>
                  <a:pt x="4252424" y="2373510"/>
                  <a:pt x="4365938" y="2382591"/>
                </a:cubicBezTo>
                <a:cubicBezTo>
                  <a:pt x="4434540" y="2388079"/>
                  <a:pt x="4503313" y="2391177"/>
                  <a:pt x="4572000" y="2395470"/>
                </a:cubicBezTo>
                <a:cubicBezTo>
                  <a:pt x="4834633" y="2483014"/>
                  <a:pt x="4597061" y="2408349"/>
                  <a:pt x="5318975" y="2408349"/>
                </a:cubicBezTo>
              </a:path>
            </a:pathLst>
          </a:custGeom>
          <a:noFill/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726376" y="2821733"/>
            <a:ext cx="3110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Disequilibrium</a:t>
            </a:r>
          </a:p>
        </p:txBody>
      </p:sp>
      <p:sp>
        <p:nvSpPr>
          <p:cNvPr id="27" name="Freeform 26"/>
          <p:cNvSpPr/>
          <p:nvPr/>
        </p:nvSpPr>
        <p:spPr>
          <a:xfrm>
            <a:off x="3915177" y="2710367"/>
            <a:ext cx="4662153" cy="1803042"/>
          </a:xfrm>
          <a:custGeom>
            <a:avLst/>
            <a:gdLst>
              <a:gd name="connsiteX0" fmla="*/ 0 w 4662153"/>
              <a:gd name="connsiteY0" fmla="*/ 321972 h 1803042"/>
              <a:gd name="connsiteX1" fmla="*/ 64395 w 4662153"/>
              <a:gd name="connsiteY1" fmla="*/ 296214 h 1803042"/>
              <a:gd name="connsiteX2" fmla="*/ 103031 w 4662153"/>
              <a:gd name="connsiteY2" fmla="*/ 257577 h 1803042"/>
              <a:gd name="connsiteX3" fmla="*/ 141668 w 4662153"/>
              <a:gd name="connsiteY3" fmla="*/ 231819 h 1803042"/>
              <a:gd name="connsiteX4" fmla="*/ 180305 w 4662153"/>
              <a:gd name="connsiteY4" fmla="*/ 193183 h 1803042"/>
              <a:gd name="connsiteX5" fmla="*/ 218941 w 4662153"/>
              <a:gd name="connsiteY5" fmla="*/ 167425 h 1803042"/>
              <a:gd name="connsiteX6" fmla="*/ 296215 w 4662153"/>
              <a:gd name="connsiteY6" fmla="*/ 103031 h 1803042"/>
              <a:gd name="connsiteX7" fmla="*/ 334851 w 4662153"/>
              <a:gd name="connsiteY7" fmla="*/ 90152 h 1803042"/>
              <a:gd name="connsiteX8" fmla="*/ 412124 w 4662153"/>
              <a:gd name="connsiteY8" fmla="*/ 38636 h 1803042"/>
              <a:gd name="connsiteX9" fmla="*/ 489398 w 4662153"/>
              <a:gd name="connsiteY9" fmla="*/ 12879 h 1803042"/>
              <a:gd name="connsiteX10" fmla="*/ 528034 w 4662153"/>
              <a:gd name="connsiteY10" fmla="*/ 0 h 1803042"/>
              <a:gd name="connsiteX11" fmla="*/ 656823 w 4662153"/>
              <a:gd name="connsiteY11" fmla="*/ 12879 h 1803042"/>
              <a:gd name="connsiteX12" fmla="*/ 708338 w 4662153"/>
              <a:gd name="connsiteY12" fmla="*/ 77273 h 1803042"/>
              <a:gd name="connsiteX13" fmla="*/ 759854 w 4662153"/>
              <a:gd name="connsiteY13" fmla="*/ 154546 h 1803042"/>
              <a:gd name="connsiteX14" fmla="*/ 824248 w 4662153"/>
              <a:gd name="connsiteY14" fmla="*/ 231819 h 1803042"/>
              <a:gd name="connsiteX15" fmla="*/ 862885 w 4662153"/>
              <a:gd name="connsiteY15" fmla="*/ 257577 h 1803042"/>
              <a:gd name="connsiteX16" fmla="*/ 927279 w 4662153"/>
              <a:gd name="connsiteY16" fmla="*/ 334850 h 1803042"/>
              <a:gd name="connsiteX17" fmla="*/ 1056068 w 4662153"/>
              <a:gd name="connsiteY17" fmla="*/ 412124 h 1803042"/>
              <a:gd name="connsiteX18" fmla="*/ 1094705 w 4662153"/>
              <a:gd name="connsiteY18" fmla="*/ 425003 h 1803042"/>
              <a:gd name="connsiteX19" fmla="*/ 1146220 w 4662153"/>
              <a:gd name="connsiteY19" fmla="*/ 450760 h 1803042"/>
              <a:gd name="connsiteX20" fmla="*/ 1262130 w 4662153"/>
              <a:gd name="connsiteY20" fmla="*/ 489397 h 1803042"/>
              <a:gd name="connsiteX21" fmla="*/ 1300767 w 4662153"/>
              <a:gd name="connsiteY21" fmla="*/ 502276 h 1803042"/>
              <a:gd name="connsiteX22" fmla="*/ 1416677 w 4662153"/>
              <a:gd name="connsiteY22" fmla="*/ 450760 h 1803042"/>
              <a:gd name="connsiteX23" fmla="*/ 1481071 w 4662153"/>
              <a:gd name="connsiteY23" fmla="*/ 386366 h 1803042"/>
              <a:gd name="connsiteX24" fmla="*/ 1506829 w 4662153"/>
              <a:gd name="connsiteY24" fmla="*/ 347729 h 1803042"/>
              <a:gd name="connsiteX25" fmla="*/ 1584102 w 4662153"/>
              <a:gd name="connsiteY25" fmla="*/ 321972 h 1803042"/>
              <a:gd name="connsiteX26" fmla="*/ 1622738 w 4662153"/>
              <a:gd name="connsiteY26" fmla="*/ 309093 h 1803042"/>
              <a:gd name="connsiteX27" fmla="*/ 1803043 w 4662153"/>
              <a:gd name="connsiteY27" fmla="*/ 321972 h 1803042"/>
              <a:gd name="connsiteX28" fmla="*/ 1854558 w 4662153"/>
              <a:gd name="connsiteY28" fmla="*/ 399245 h 1803042"/>
              <a:gd name="connsiteX29" fmla="*/ 1931831 w 4662153"/>
              <a:gd name="connsiteY29" fmla="*/ 437881 h 1803042"/>
              <a:gd name="connsiteX30" fmla="*/ 1970468 w 4662153"/>
              <a:gd name="connsiteY30" fmla="*/ 463639 h 1803042"/>
              <a:gd name="connsiteX31" fmla="*/ 2047741 w 4662153"/>
              <a:gd name="connsiteY31" fmla="*/ 489397 h 1803042"/>
              <a:gd name="connsiteX32" fmla="*/ 2176530 w 4662153"/>
              <a:gd name="connsiteY32" fmla="*/ 476518 h 1803042"/>
              <a:gd name="connsiteX33" fmla="*/ 2228046 w 4662153"/>
              <a:gd name="connsiteY33" fmla="*/ 412124 h 1803042"/>
              <a:gd name="connsiteX34" fmla="*/ 2253803 w 4662153"/>
              <a:gd name="connsiteY34" fmla="*/ 373487 h 1803042"/>
              <a:gd name="connsiteX35" fmla="*/ 2331077 w 4662153"/>
              <a:gd name="connsiteY35" fmla="*/ 321972 h 1803042"/>
              <a:gd name="connsiteX36" fmla="*/ 2421229 w 4662153"/>
              <a:gd name="connsiteY36" fmla="*/ 283335 h 1803042"/>
              <a:gd name="connsiteX37" fmla="*/ 2537138 w 4662153"/>
              <a:gd name="connsiteY37" fmla="*/ 218941 h 1803042"/>
              <a:gd name="connsiteX38" fmla="*/ 2562896 w 4662153"/>
              <a:gd name="connsiteY38" fmla="*/ 180304 h 1803042"/>
              <a:gd name="connsiteX39" fmla="*/ 2601533 w 4662153"/>
              <a:gd name="connsiteY39" fmla="*/ 193183 h 1803042"/>
              <a:gd name="connsiteX40" fmla="*/ 2627291 w 4662153"/>
              <a:gd name="connsiteY40" fmla="*/ 270456 h 1803042"/>
              <a:gd name="connsiteX41" fmla="*/ 2665927 w 4662153"/>
              <a:gd name="connsiteY41" fmla="*/ 347729 h 1803042"/>
              <a:gd name="connsiteX42" fmla="*/ 2730322 w 4662153"/>
              <a:gd name="connsiteY42" fmla="*/ 463639 h 1803042"/>
              <a:gd name="connsiteX43" fmla="*/ 2794716 w 4662153"/>
              <a:gd name="connsiteY43" fmla="*/ 579549 h 1803042"/>
              <a:gd name="connsiteX44" fmla="*/ 2820474 w 4662153"/>
              <a:gd name="connsiteY44" fmla="*/ 618186 h 1803042"/>
              <a:gd name="connsiteX45" fmla="*/ 2859110 w 4662153"/>
              <a:gd name="connsiteY45" fmla="*/ 631065 h 1803042"/>
              <a:gd name="connsiteX46" fmla="*/ 2936384 w 4662153"/>
              <a:gd name="connsiteY46" fmla="*/ 682580 h 1803042"/>
              <a:gd name="connsiteX47" fmla="*/ 2962141 w 4662153"/>
              <a:gd name="connsiteY47" fmla="*/ 721217 h 1803042"/>
              <a:gd name="connsiteX48" fmla="*/ 3026536 w 4662153"/>
              <a:gd name="connsiteY48" fmla="*/ 798490 h 1803042"/>
              <a:gd name="connsiteX49" fmla="*/ 3052293 w 4662153"/>
              <a:gd name="connsiteY49" fmla="*/ 850005 h 1803042"/>
              <a:gd name="connsiteX50" fmla="*/ 3078051 w 4662153"/>
              <a:gd name="connsiteY50" fmla="*/ 888642 h 1803042"/>
              <a:gd name="connsiteX51" fmla="*/ 3090930 w 4662153"/>
              <a:gd name="connsiteY51" fmla="*/ 927279 h 1803042"/>
              <a:gd name="connsiteX52" fmla="*/ 3129567 w 4662153"/>
              <a:gd name="connsiteY52" fmla="*/ 965915 h 1803042"/>
              <a:gd name="connsiteX53" fmla="*/ 3181082 w 4662153"/>
              <a:gd name="connsiteY53" fmla="*/ 1043189 h 1803042"/>
              <a:gd name="connsiteX54" fmla="*/ 3258355 w 4662153"/>
              <a:gd name="connsiteY54" fmla="*/ 1107583 h 1803042"/>
              <a:gd name="connsiteX55" fmla="*/ 3296992 w 4662153"/>
              <a:gd name="connsiteY55" fmla="*/ 1133341 h 1803042"/>
              <a:gd name="connsiteX56" fmla="*/ 3335629 w 4662153"/>
              <a:gd name="connsiteY56" fmla="*/ 1171977 h 1803042"/>
              <a:gd name="connsiteX57" fmla="*/ 3412902 w 4662153"/>
              <a:gd name="connsiteY57" fmla="*/ 1223493 h 1803042"/>
              <a:gd name="connsiteX58" fmla="*/ 3451538 w 4662153"/>
              <a:gd name="connsiteY58" fmla="*/ 1249250 h 1803042"/>
              <a:gd name="connsiteX59" fmla="*/ 3490175 w 4662153"/>
              <a:gd name="connsiteY59" fmla="*/ 1275008 h 1803042"/>
              <a:gd name="connsiteX60" fmla="*/ 3528812 w 4662153"/>
              <a:gd name="connsiteY60" fmla="*/ 1287887 h 1803042"/>
              <a:gd name="connsiteX61" fmla="*/ 3606085 w 4662153"/>
              <a:gd name="connsiteY61" fmla="*/ 1326524 h 1803042"/>
              <a:gd name="connsiteX62" fmla="*/ 3644722 w 4662153"/>
              <a:gd name="connsiteY62" fmla="*/ 1352281 h 1803042"/>
              <a:gd name="connsiteX63" fmla="*/ 3760631 w 4662153"/>
              <a:gd name="connsiteY63" fmla="*/ 1403797 h 1803042"/>
              <a:gd name="connsiteX64" fmla="*/ 3837905 w 4662153"/>
              <a:gd name="connsiteY64" fmla="*/ 1429555 h 1803042"/>
              <a:gd name="connsiteX65" fmla="*/ 3915178 w 4662153"/>
              <a:gd name="connsiteY65" fmla="*/ 1468191 h 1803042"/>
              <a:gd name="connsiteX66" fmla="*/ 4005330 w 4662153"/>
              <a:gd name="connsiteY66" fmla="*/ 1519707 h 1803042"/>
              <a:gd name="connsiteX67" fmla="*/ 4082603 w 4662153"/>
              <a:gd name="connsiteY67" fmla="*/ 1532586 h 1803042"/>
              <a:gd name="connsiteX68" fmla="*/ 4121240 w 4662153"/>
              <a:gd name="connsiteY68" fmla="*/ 1545465 h 1803042"/>
              <a:gd name="connsiteX69" fmla="*/ 4172755 w 4662153"/>
              <a:gd name="connsiteY69" fmla="*/ 1558343 h 1803042"/>
              <a:gd name="connsiteX70" fmla="*/ 4250029 w 4662153"/>
              <a:gd name="connsiteY70" fmla="*/ 1584101 h 1803042"/>
              <a:gd name="connsiteX71" fmla="*/ 4327302 w 4662153"/>
              <a:gd name="connsiteY71" fmla="*/ 1635617 h 1803042"/>
              <a:gd name="connsiteX72" fmla="*/ 4365938 w 4662153"/>
              <a:gd name="connsiteY72" fmla="*/ 1661374 h 1803042"/>
              <a:gd name="connsiteX73" fmla="*/ 4404575 w 4662153"/>
              <a:gd name="connsiteY73" fmla="*/ 1674253 h 1803042"/>
              <a:gd name="connsiteX74" fmla="*/ 4430333 w 4662153"/>
              <a:gd name="connsiteY74" fmla="*/ 1712890 h 1803042"/>
              <a:gd name="connsiteX75" fmla="*/ 4481848 w 4662153"/>
              <a:gd name="connsiteY75" fmla="*/ 1725769 h 1803042"/>
              <a:gd name="connsiteX76" fmla="*/ 4559122 w 4662153"/>
              <a:gd name="connsiteY76" fmla="*/ 1751527 h 1803042"/>
              <a:gd name="connsiteX77" fmla="*/ 4597758 w 4662153"/>
              <a:gd name="connsiteY77" fmla="*/ 1764405 h 1803042"/>
              <a:gd name="connsiteX78" fmla="*/ 4636395 w 4662153"/>
              <a:gd name="connsiteY78" fmla="*/ 1777284 h 1803042"/>
              <a:gd name="connsiteX79" fmla="*/ 4662153 w 4662153"/>
              <a:gd name="connsiteY79" fmla="*/ 1803042 h 1803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4662153" h="1803042">
                <a:moveTo>
                  <a:pt x="0" y="321972"/>
                </a:moveTo>
                <a:cubicBezTo>
                  <a:pt x="21465" y="313386"/>
                  <a:pt x="44791" y="308467"/>
                  <a:pt x="64395" y="296214"/>
                </a:cubicBezTo>
                <a:cubicBezTo>
                  <a:pt x="79840" y="286561"/>
                  <a:pt x="89039" y="269237"/>
                  <a:pt x="103031" y="257577"/>
                </a:cubicBezTo>
                <a:cubicBezTo>
                  <a:pt x="114922" y="247668"/>
                  <a:pt x="129777" y="241728"/>
                  <a:pt x="141668" y="231819"/>
                </a:cubicBezTo>
                <a:cubicBezTo>
                  <a:pt x="155660" y="220159"/>
                  <a:pt x="166313" y="204843"/>
                  <a:pt x="180305" y="193183"/>
                </a:cubicBezTo>
                <a:cubicBezTo>
                  <a:pt x="192196" y="183274"/>
                  <a:pt x="207050" y="177334"/>
                  <a:pt x="218941" y="167425"/>
                </a:cubicBezTo>
                <a:cubicBezTo>
                  <a:pt x="261664" y="131823"/>
                  <a:pt x="248253" y="127012"/>
                  <a:pt x="296215" y="103031"/>
                </a:cubicBezTo>
                <a:cubicBezTo>
                  <a:pt x="308357" y="96960"/>
                  <a:pt x="322984" y="96745"/>
                  <a:pt x="334851" y="90152"/>
                </a:cubicBezTo>
                <a:cubicBezTo>
                  <a:pt x="361912" y="75118"/>
                  <a:pt x="382756" y="48425"/>
                  <a:pt x="412124" y="38636"/>
                </a:cubicBezTo>
                <a:lnTo>
                  <a:pt x="489398" y="12879"/>
                </a:lnTo>
                <a:lnTo>
                  <a:pt x="528034" y="0"/>
                </a:lnTo>
                <a:cubicBezTo>
                  <a:pt x="570964" y="4293"/>
                  <a:pt x="614784" y="3178"/>
                  <a:pt x="656823" y="12879"/>
                </a:cubicBezTo>
                <a:cubicBezTo>
                  <a:pt x="708385" y="24778"/>
                  <a:pt x="689137" y="42711"/>
                  <a:pt x="708338" y="77273"/>
                </a:cubicBezTo>
                <a:cubicBezTo>
                  <a:pt x="723372" y="104334"/>
                  <a:pt x="742682" y="128788"/>
                  <a:pt x="759854" y="154546"/>
                </a:cubicBezTo>
                <a:cubicBezTo>
                  <a:pt x="785181" y="192536"/>
                  <a:pt x="787062" y="200831"/>
                  <a:pt x="824248" y="231819"/>
                </a:cubicBezTo>
                <a:cubicBezTo>
                  <a:pt x="836139" y="241728"/>
                  <a:pt x="850006" y="248991"/>
                  <a:pt x="862885" y="257577"/>
                </a:cubicBezTo>
                <a:cubicBezTo>
                  <a:pt x="885781" y="291920"/>
                  <a:pt x="892954" y="308153"/>
                  <a:pt x="927279" y="334850"/>
                </a:cubicBezTo>
                <a:cubicBezTo>
                  <a:pt x="964732" y="363980"/>
                  <a:pt x="1011467" y="393009"/>
                  <a:pt x="1056068" y="412124"/>
                </a:cubicBezTo>
                <a:cubicBezTo>
                  <a:pt x="1068546" y="417472"/>
                  <a:pt x="1082227" y="419655"/>
                  <a:pt x="1094705" y="425003"/>
                </a:cubicBezTo>
                <a:cubicBezTo>
                  <a:pt x="1112351" y="432566"/>
                  <a:pt x="1128395" y="443630"/>
                  <a:pt x="1146220" y="450760"/>
                </a:cubicBezTo>
                <a:lnTo>
                  <a:pt x="1262130" y="489397"/>
                </a:lnTo>
                <a:lnTo>
                  <a:pt x="1300767" y="502276"/>
                </a:lnTo>
                <a:cubicBezTo>
                  <a:pt x="1392724" y="471623"/>
                  <a:pt x="1355449" y="491579"/>
                  <a:pt x="1416677" y="450760"/>
                </a:cubicBezTo>
                <a:cubicBezTo>
                  <a:pt x="1485361" y="347732"/>
                  <a:pt x="1395213" y="472224"/>
                  <a:pt x="1481071" y="386366"/>
                </a:cubicBezTo>
                <a:cubicBezTo>
                  <a:pt x="1492016" y="375421"/>
                  <a:pt x="1493703" y="355933"/>
                  <a:pt x="1506829" y="347729"/>
                </a:cubicBezTo>
                <a:cubicBezTo>
                  <a:pt x="1529853" y="333339"/>
                  <a:pt x="1558344" y="330558"/>
                  <a:pt x="1584102" y="321972"/>
                </a:cubicBezTo>
                <a:lnTo>
                  <a:pt x="1622738" y="309093"/>
                </a:lnTo>
                <a:lnTo>
                  <a:pt x="1803043" y="321972"/>
                </a:lnTo>
                <a:cubicBezTo>
                  <a:pt x="1831895" y="333192"/>
                  <a:pt x="1828800" y="382073"/>
                  <a:pt x="1854558" y="399245"/>
                </a:cubicBezTo>
                <a:cubicBezTo>
                  <a:pt x="1904490" y="432533"/>
                  <a:pt x="1878511" y="420108"/>
                  <a:pt x="1931831" y="437881"/>
                </a:cubicBezTo>
                <a:cubicBezTo>
                  <a:pt x="1944710" y="446467"/>
                  <a:pt x="1956323" y="457352"/>
                  <a:pt x="1970468" y="463639"/>
                </a:cubicBezTo>
                <a:cubicBezTo>
                  <a:pt x="1995279" y="474666"/>
                  <a:pt x="2047741" y="489397"/>
                  <a:pt x="2047741" y="489397"/>
                </a:cubicBezTo>
                <a:cubicBezTo>
                  <a:pt x="2090671" y="485104"/>
                  <a:pt x="2134491" y="486219"/>
                  <a:pt x="2176530" y="476518"/>
                </a:cubicBezTo>
                <a:cubicBezTo>
                  <a:pt x="2225614" y="465191"/>
                  <a:pt x="2211016" y="446183"/>
                  <a:pt x="2228046" y="412124"/>
                </a:cubicBezTo>
                <a:cubicBezTo>
                  <a:pt x="2234968" y="398280"/>
                  <a:pt x="2242154" y="383680"/>
                  <a:pt x="2253803" y="373487"/>
                </a:cubicBezTo>
                <a:cubicBezTo>
                  <a:pt x="2277101" y="353102"/>
                  <a:pt x="2301709" y="331762"/>
                  <a:pt x="2331077" y="321972"/>
                </a:cubicBezTo>
                <a:cubicBezTo>
                  <a:pt x="2371046" y="308649"/>
                  <a:pt x="2381444" y="307206"/>
                  <a:pt x="2421229" y="283335"/>
                </a:cubicBezTo>
                <a:cubicBezTo>
                  <a:pt x="2531939" y="216909"/>
                  <a:pt x="2459424" y="244844"/>
                  <a:pt x="2537138" y="218941"/>
                </a:cubicBezTo>
                <a:cubicBezTo>
                  <a:pt x="2545724" y="206062"/>
                  <a:pt x="2548524" y="186053"/>
                  <a:pt x="2562896" y="180304"/>
                </a:cubicBezTo>
                <a:cubicBezTo>
                  <a:pt x="2575501" y="175262"/>
                  <a:pt x="2593642" y="182136"/>
                  <a:pt x="2601533" y="193183"/>
                </a:cubicBezTo>
                <a:cubicBezTo>
                  <a:pt x="2617314" y="215277"/>
                  <a:pt x="2618705" y="244698"/>
                  <a:pt x="2627291" y="270456"/>
                </a:cubicBezTo>
                <a:cubicBezTo>
                  <a:pt x="2645065" y="323780"/>
                  <a:pt x="2632636" y="297794"/>
                  <a:pt x="2665927" y="347729"/>
                </a:cubicBezTo>
                <a:cubicBezTo>
                  <a:pt x="2697445" y="442282"/>
                  <a:pt x="2672486" y="405804"/>
                  <a:pt x="2730322" y="463639"/>
                </a:cubicBezTo>
                <a:cubicBezTo>
                  <a:pt x="2752989" y="531645"/>
                  <a:pt x="2735669" y="490980"/>
                  <a:pt x="2794716" y="579549"/>
                </a:cubicBezTo>
                <a:cubicBezTo>
                  <a:pt x="2803302" y="592428"/>
                  <a:pt x="2805790" y="613291"/>
                  <a:pt x="2820474" y="618186"/>
                </a:cubicBezTo>
                <a:cubicBezTo>
                  <a:pt x="2833353" y="622479"/>
                  <a:pt x="2847243" y="624472"/>
                  <a:pt x="2859110" y="631065"/>
                </a:cubicBezTo>
                <a:cubicBezTo>
                  <a:pt x="2886171" y="646099"/>
                  <a:pt x="2936384" y="682580"/>
                  <a:pt x="2936384" y="682580"/>
                </a:cubicBezTo>
                <a:cubicBezTo>
                  <a:pt x="2944970" y="695459"/>
                  <a:pt x="2952232" y="709326"/>
                  <a:pt x="2962141" y="721217"/>
                </a:cubicBezTo>
                <a:cubicBezTo>
                  <a:pt x="3010574" y="779337"/>
                  <a:pt x="2991652" y="737442"/>
                  <a:pt x="3026536" y="798490"/>
                </a:cubicBezTo>
                <a:cubicBezTo>
                  <a:pt x="3036061" y="815159"/>
                  <a:pt x="3042768" y="833336"/>
                  <a:pt x="3052293" y="850005"/>
                </a:cubicBezTo>
                <a:cubicBezTo>
                  <a:pt x="3059973" y="863444"/>
                  <a:pt x="3071129" y="874797"/>
                  <a:pt x="3078051" y="888642"/>
                </a:cubicBezTo>
                <a:cubicBezTo>
                  <a:pt x="3084122" y="900784"/>
                  <a:pt x="3083400" y="915983"/>
                  <a:pt x="3090930" y="927279"/>
                </a:cubicBezTo>
                <a:cubicBezTo>
                  <a:pt x="3101033" y="942433"/>
                  <a:pt x="3118385" y="951538"/>
                  <a:pt x="3129567" y="965915"/>
                </a:cubicBezTo>
                <a:cubicBezTo>
                  <a:pt x="3148573" y="990351"/>
                  <a:pt x="3155324" y="1026018"/>
                  <a:pt x="3181082" y="1043189"/>
                </a:cubicBezTo>
                <a:cubicBezTo>
                  <a:pt x="3277004" y="1107134"/>
                  <a:pt x="3159200" y="1024953"/>
                  <a:pt x="3258355" y="1107583"/>
                </a:cubicBezTo>
                <a:cubicBezTo>
                  <a:pt x="3270246" y="1117492"/>
                  <a:pt x="3285101" y="1123432"/>
                  <a:pt x="3296992" y="1133341"/>
                </a:cubicBezTo>
                <a:cubicBezTo>
                  <a:pt x="3310984" y="1145001"/>
                  <a:pt x="3321252" y="1160795"/>
                  <a:pt x="3335629" y="1171977"/>
                </a:cubicBezTo>
                <a:cubicBezTo>
                  <a:pt x="3360065" y="1190983"/>
                  <a:pt x="3387144" y="1206321"/>
                  <a:pt x="3412902" y="1223493"/>
                </a:cubicBezTo>
                <a:lnTo>
                  <a:pt x="3451538" y="1249250"/>
                </a:lnTo>
                <a:cubicBezTo>
                  <a:pt x="3464417" y="1257836"/>
                  <a:pt x="3475491" y="1270113"/>
                  <a:pt x="3490175" y="1275008"/>
                </a:cubicBezTo>
                <a:lnTo>
                  <a:pt x="3528812" y="1287887"/>
                </a:lnTo>
                <a:cubicBezTo>
                  <a:pt x="3639522" y="1361696"/>
                  <a:pt x="3499457" y="1273211"/>
                  <a:pt x="3606085" y="1326524"/>
                </a:cubicBezTo>
                <a:cubicBezTo>
                  <a:pt x="3619929" y="1333446"/>
                  <a:pt x="3631283" y="1344602"/>
                  <a:pt x="3644722" y="1352281"/>
                </a:cubicBezTo>
                <a:cubicBezTo>
                  <a:pt x="3680152" y="1372527"/>
                  <a:pt x="3722680" y="1389996"/>
                  <a:pt x="3760631" y="1403797"/>
                </a:cubicBezTo>
                <a:cubicBezTo>
                  <a:pt x="3786148" y="1413076"/>
                  <a:pt x="3815314" y="1414494"/>
                  <a:pt x="3837905" y="1429555"/>
                </a:cubicBezTo>
                <a:cubicBezTo>
                  <a:pt x="3948633" y="1503373"/>
                  <a:pt x="3808533" y="1414869"/>
                  <a:pt x="3915178" y="1468191"/>
                </a:cubicBezTo>
                <a:cubicBezTo>
                  <a:pt x="3962602" y="1491903"/>
                  <a:pt x="3948885" y="1502773"/>
                  <a:pt x="4005330" y="1519707"/>
                </a:cubicBezTo>
                <a:cubicBezTo>
                  <a:pt x="4030342" y="1527211"/>
                  <a:pt x="4057112" y="1526921"/>
                  <a:pt x="4082603" y="1532586"/>
                </a:cubicBezTo>
                <a:cubicBezTo>
                  <a:pt x="4095855" y="1535531"/>
                  <a:pt x="4108187" y="1541736"/>
                  <a:pt x="4121240" y="1545465"/>
                </a:cubicBezTo>
                <a:cubicBezTo>
                  <a:pt x="4138259" y="1550327"/>
                  <a:pt x="4155801" y="1553257"/>
                  <a:pt x="4172755" y="1558343"/>
                </a:cubicBezTo>
                <a:cubicBezTo>
                  <a:pt x="4198761" y="1566145"/>
                  <a:pt x="4250029" y="1584101"/>
                  <a:pt x="4250029" y="1584101"/>
                </a:cubicBezTo>
                <a:lnTo>
                  <a:pt x="4327302" y="1635617"/>
                </a:lnTo>
                <a:cubicBezTo>
                  <a:pt x="4340181" y="1644203"/>
                  <a:pt x="4351254" y="1656479"/>
                  <a:pt x="4365938" y="1661374"/>
                </a:cubicBezTo>
                <a:lnTo>
                  <a:pt x="4404575" y="1674253"/>
                </a:lnTo>
                <a:cubicBezTo>
                  <a:pt x="4413161" y="1687132"/>
                  <a:pt x="4417454" y="1704304"/>
                  <a:pt x="4430333" y="1712890"/>
                </a:cubicBezTo>
                <a:cubicBezTo>
                  <a:pt x="4445060" y="1722708"/>
                  <a:pt x="4464894" y="1720683"/>
                  <a:pt x="4481848" y="1725769"/>
                </a:cubicBezTo>
                <a:cubicBezTo>
                  <a:pt x="4507854" y="1733571"/>
                  <a:pt x="4533364" y="1742941"/>
                  <a:pt x="4559122" y="1751527"/>
                </a:cubicBezTo>
                <a:lnTo>
                  <a:pt x="4597758" y="1764405"/>
                </a:lnTo>
                <a:cubicBezTo>
                  <a:pt x="4610637" y="1768698"/>
                  <a:pt x="4626796" y="1767685"/>
                  <a:pt x="4636395" y="1777284"/>
                </a:cubicBezTo>
                <a:lnTo>
                  <a:pt x="4662153" y="1803042"/>
                </a:lnTo>
              </a:path>
            </a:pathLst>
          </a:custGeom>
          <a:noFill/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490313" y="4124877"/>
            <a:ext cx="20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MV Boli" panose="02000500030200090000" pitchFamily="2" charset="0"/>
                <a:cs typeface="MV Boli" panose="02000500030200090000" pitchFamily="2" charset="0"/>
              </a:rPr>
              <a:t>Avoid the work</a:t>
            </a:r>
            <a:endParaRPr lang="en-US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4572000" y="4079180"/>
            <a:ext cx="376910" cy="1846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719611" y="1750809"/>
            <a:ext cx="20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MV Boli" panose="02000500030200090000" pitchFamily="2" charset="0"/>
                <a:cs typeface="MV Boli" panose="02000500030200090000" pitchFamily="2" charset="0"/>
              </a:rPr>
              <a:t>Productive Zone</a:t>
            </a:r>
            <a:endParaRPr lang="en-US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981181" y="2131578"/>
            <a:ext cx="361783" cy="7284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989749" y="4328743"/>
            <a:ext cx="20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MV Boli" panose="02000500030200090000" pitchFamily="2" charset="0"/>
                <a:cs typeface="MV Boli" panose="02000500030200090000" pitchFamily="2" charset="0"/>
              </a:rPr>
              <a:t>Fine-tuning</a:t>
            </a:r>
            <a:endParaRPr lang="en-US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7098641" y="4124877"/>
            <a:ext cx="376910" cy="1846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234495" y="1266609"/>
            <a:ext cx="20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MV Boli" panose="02000500030200090000" pitchFamily="2" charset="0"/>
                <a:cs typeface="MV Boli" panose="02000500030200090000" pitchFamily="2" charset="0"/>
              </a:rPr>
              <a:t>Paralyzed by fear</a:t>
            </a:r>
            <a:endParaRPr lang="en-US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094446" y="1655115"/>
            <a:ext cx="467884" cy="4650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094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0" grpId="0"/>
      <p:bldP spid="12" grpId="0"/>
      <p:bldP spid="23" grpId="0" animBg="1"/>
      <p:bldP spid="27" grpId="0" animBg="1"/>
      <p:bldP spid="31" grpId="0"/>
      <p:bldP spid="34" grpId="0"/>
      <p:bldP spid="38" grpId="0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word of thanks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the teachers, principals and administrators who gave their time to provide feedback </a:t>
            </a:r>
            <a:r>
              <a:rPr lang="en-US" dirty="0" smtClean="0"/>
              <a:t>to improve the TLE system.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Contact: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Andy Baxter</a:t>
            </a:r>
          </a:p>
          <a:p>
            <a:pPr marL="0" indent="0">
              <a:buNone/>
            </a:pPr>
            <a:r>
              <a:rPr lang="en-US" dirty="0" smtClean="0"/>
              <a:t>Vice President for Educator Effectiveness</a:t>
            </a:r>
          </a:p>
          <a:p>
            <a:pPr marL="0" indent="0">
              <a:buNone/>
            </a:pPr>
            <a:r>
              <a:rPr lang="en-US" dirty="0" smtClean="0"/>
              <a:t>Southern Regional Education Board</a:t>
            </a:r>
          </a:p>
          <a:p>
            <a:pPr marL="0" indent="0">
              <a:buNone/>
            </a:pPr>
            <a:r>
              <a:rPr lang="en-US" dirty="0" smtClean="0"/>
              <a:t>andy.baxter@sreb.org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16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charge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08182" y="1662070"/>
            <a:ext cx="7713987" cy="1609031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To gather feedback from Oklahoma teachers, principals and central office staff on the design and implementation of Oklahoma’s Teacher and Leader Effectiveness system in the fall of 2014.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152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Where we went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14108" y="1535113"/>
            <a:ext cx="7690897" cy="472796"/>
          </a:xfrm>
        </p:spPr>
        <p:txBody>
          <a:bodyPr anchor="ctr">
            <a:normAutofit/>
          </a:bodyPr>
          <a:lstStyle/>
          <a:p>
            <a:r>
              <a:rPr lang="en-US" dirty="0"/>
              <a:t>10 locations over period September 22-Oct 3, 2014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385740" y="2174875"/>
            <a:ext cx="3174976" cy="395128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Tulsa</a:t>
            </a:r>
          </a:p>
          <a:p>
            <a:r>
              <a:rPr lang="en-US" dirty="0"/>
              <a:t>Ponca City</a:t>
            </a:r>
          </a:p>
          <a:p>
            <a:r>
              <a:rPr lang="en-US" dirty="0"/>
              <a:t>Pryor</a:t>
            </a:r>
          </a:p>
          <a:p>
            <a:r>
              <a:rPr lang="en-US" dirty="0"/>
              <a:t>Stigler</a:t>
            </a:r>
          </a:p>
          <a:p>
            <a:r>
              <a:rPr lang="en-US" dirty="0"/>
              <a:t>Antlers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Woodward</a:t>
            </a:r>
          </a:p>
          <a:p>
            <a:r>
              <a:rPr lang="en-US" dirty="0"/>
              <a:t>Elk City</a:t>
            </a:r>
          </a:p>
          <a:p>
            <a:r>
              <a:rPr lang="en-US" dirty="0"/>
              <a:t>Lawton</a:t>
            </a:r>
          </a:p>
          <a:p>
            <a:r>
              <a:rPr lang="en-US" dirty="0"/>
              <a:t>Ada</a:t>
            </a:r>
          </a:p>
          <a:p>
            <a:r>
              <a:rPr lang="en-US" dirty="0"/>
              <a:t>Oklahoma City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692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talked to 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00050" lvl="1" indent="0">
              <a:buNone/>
            </a:pPr>
            <a:r>
              <a:rPr lang="en-US" dirty="0" smtClean="0"/>
              <a:t>131 participants</a:t>
            </a:r>
          </a:p>
          <a:p>
            <a:pPr lvl="2"/>
            <a:r>
              <a:rPr lang="en-US" dirty="0" smtClean="0"/>
              <a:t>71 administrators</a:t>
            </a:r>
          </a:p>
          <a:p>
            <a:pPr lvl="2"/>
            <a:r>
              <a:rPr lang="en-US" dirty="0" smtClean="0"/>
              <a:t>60 teachers</a:t>
            </a:r>
          </a:p>
          <a:p>
            <a:pPr lvl="2"/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Representing 58 districts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Balance of elementary (47), middle (30), high (31) school teachers (excludes central office staff)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Balanced across subject areas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Teachers with less than 5 years experience were under-represented.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165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they were selected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OSDE asked superintendents to nominate up to 3 people from a variety of roles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Nominees received the invitation to register from OSDE.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53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asked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08182" y="1417638"/>
            <a:ext cx="7892758" cy="4708525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Which aspects of TLE are meaningful and beneficial to you?</a:t>
            </a:r>
          </a:p>
          <a:p>
            <a:endParaRPr lang="en-US" sz="2000" dirty="0" smtClean="0"/>
          </a:p>
          <a:p>
            <a:r>
              <a:rPr lang="en-US" sz="2000" dirty="0" smtClean="0"/>
              <a:t>Which concern you?  </a:t>
            </a:r>
          </a:p>
          <a:p>
            <a:endParaRPr lang="en-US" sz="2000" dirty="0" smtClean="0"/>
          </a:p>
          <a:p>
            <a:r>
              <a:rPr lang="en-US" sz="2000" dirty="0" smtClean="0"/>
              <a:t>Which need more clarification for you?</a:t>
            </a:r>
          </a:p>
          <a:p>
            <a:endParaRPr lang="en-US" sz="2000" dirty="0" smtClean="0"/>
          </a:p>
          <a:p>
            <a:r>
              <a:rPr lang="en-US" sz="2000" dirty="0" smtClean="0"/>
              <a:t>In many districts, the quantitative measures are new to educators. What do you think would make the transition easier for schools?</a:t>
            </a:r>
          </a:p>
          <a:p>
            <a:endParaRPr lang="en-US" sz="2000" dirty="0" smtClean="0"/>
          </a:p>
          <a:p>
            <a:r>
              <a:rPr lang="en-US" sz="2000" dirty="0" smtClean="0"/>
              <a:t>How do you think the system of multiple measures of effectiveness is better or worse than what you had before?</a:t>
            </a:r>
          </a:p>
          <a:p>
            <a:endParaRPr lang="en-US" sz="2000" dirty="0" smtClean="0"/>
          </a:p>
          <a:p>
            <a:r>
              <a:rPr lang="en-US" sz="2000" dirty="0" smtClean="0"/>
              <a:t>TLE is designed to give educators useful information about their strengths and areas for improvement.  From your experience so far, how is TLE helping or hurting schools?</a:t>
            </a:r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en-US" sz="2000" i="1" dirty="0" smtClean="0"/>
              <a:t>See Appendix A of the report for the full protocol (p. 18).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516781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 to the findings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While the experiences of the focus groups were strikingly similar, we do not know the extent they are representative of other teachers.</a:t>
            </a:r>
          </a:p>
          <a:p>
            <a:endParaRPr lang="en-US" sz="1000" dirty="0" smtClean="0"/>
          </a:p>
          <a:p>
            <a:r>
              <a:rPr lang="en-US" dirty="0" smtClean="0"/>
              <a:t>Hereafter, whenever we say “educators,” this means “most educators who attended the focus groups.”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582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SREB TLE Focus Groups | January 29, 2015 | Baxter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Section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291709"/>
      </p:ext>
    </p:extLst>
  </p:cSld>
  <p:clrMapOvr>
    <a:masterClrMapping/>
  </p:clrMapOvr>
</p:sld>
</file>

<file path=ppt/theme/theme1.xml><?xml version="1.0" encoding="utf-8"?>
<a:theme xmlns:a="http://schemas.openxmlformats.org/drawingml/2006/main" name="SREB Daytime Theme 2014 - AB">
  <a:themeElements>
    <a:clrScheme name="Custom 36">
      <a:dk1>
        <a:srgbClr val="2758BC"/>
      </a:dk1>
      <a:lt1>
        <a:sysClr val="window" lastClr="FFFFFF"/>
      </a:lt1>
      <a:dk2>
        <a:srgbClr val="5D5040"/>
      </a:dk2>
      <a:lt2>
        <a:srgbClr val="FFFFFF"/>
      </a:lt2>
      <a:accent1>
        <a:srgbClr val="6AAD3C"/>
      </a:accent1>
      <a:accent2>
        <a:srgbClr val="2758BC"/>
      </a:accent2>
      <a:accent3>
        <a:srgbClr val="2758BC"/>
      </a:accent3>
      <a:accent4>
        <a:srgbClr val="7C6A55"/>
      </a:accent4>
      <a:accent5>
        <a:srgbClr val="5D5040"/>
      </a:accent5>
      <a:accent6>
        <a:srgbClr val="008BB0"/>
      </a:accent6>
      <a:hlink>
        <a:srgbClr val="5D5040"/>
      </a:hlink>
      <a:folHlink>
        <a:srgbClr val="6AAD3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3">
      <a:dk1>
        <a:srgbClr val="005694"/>
      </a:dk1>
      <a:lt1>
        <a:sysClr val="window" lastClr="FFFFFF"/>
      </a:lt1>
      <a:dk2>
        <a:srgbClr val="5D5040"/>
      </a:dk2>
      <a:lt2>
        <a:srgbClr val="FFFFFF"/>
      </a:lt2>
      <a:accent1>
        <a:srgbClr val="5C8727"/>
      </a:accent1>
      <a:accent2>
        <a:srgbClr val="ACA095"/>
      </a:accent2>
      <a:accent3>
        <a:srgbClr val="005694"/>
      </a:accent3>
      <a:accent4>
        <a:srgbClr val="7C6A55"/>
      </a:accent4>
      <a:accent5>
        <a:srgbClr val="5D5040"/>
      </a:accent5>
      <a:accent6>
        <a:srgbClr val="008BB0"/>
      </a:accent6>
      <a:hlink>
        <a:srgbClr val="5D5040"/>
      </a:hlink>
      <a:folHlink>
        <a:srgbClr val="5C872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stom 13">
      <a:dk1>
        <a:srgbClr val="005694"/>
      </a:dk1>
      <a:lt1>
        <a:sysClr val="window" lastClr="FFFFFF"/>
      </a:lt1>
      <a:dk2>
        <a:srgbClr val="5D5040"/>
      </a:dk2>
      <a:lt2>
        <a:srgbClr val="FFFFFF"/>
      </a:lt2>
      <a:accent1>
        <a:srgbClr val="5C8727"/>
      </a:accent1>
      <a:accent2>
        <a:srgbClr val="ACA095"/>
      </a:accent2>
      <a:accent3>
        <a:srgbClr val="005694"/>
      </a:accent3>
      <a:accent4>
        <a:srgbClr val="7C6A55"/>
      </a:accent4>
      <a:accent5>
        <a:srgbClr val="5D5040"/>
      </a:accent5>
      <a:accent6>
        <a:srgbClr val="008BB0"/>
      </a:accent6>
      <a:hlink>
        <a:srgbClr val="5D5040"/>
      </a:hlink>
      <a:folHlink>
        <a:srgbClr val="5C872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SREB Daytime Theme 2014 - AB</Template>
  <TotalTime>6118</TotalTime>
  <Words>1452</Words>
  <Application>Microsoft Office PowerPoint</Application>
  <PresentationFormat>On-screen Show (4:3)</PresentationFormat>
  <Paragraphs>212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Georgia</vt:lpstr>
      <vt:lpstr>MV Boli</vt:lpstr>
      <vt:lpstr>SREB Daytime Theme 2014 - AB</vt:lpstr>
      <vt:lpstr>Report to Oklahoma  Teacher and Leader Effectiveness Commission   Prepared By: Southern Regional Education Board Andy Baxter &amp; Tysza Gandha   January 29, 2015 Oklahoma City</vt:lpstr>
      <vt:lpstr>PowerPoint Presentation</vt:lpstr>
      <vt:lpstr>Our charge</vt:lpstr>
      <vt:lpstr>Where we went</vt:lpstr>
      <vt:lpstr>Who talked to us</vt:lpstr>
      <vt:lpstr>How they were selected</vt:lpstr>
      <vt:lpstr>What we asked</vt:lpstr>
      <vt:lpstr>Caveats to the findings</vt:lpstr>
      <vt:lpstr>PowerPoint Presentation</vt:lpstr>
      <vt:lpstr>1. The qualitative component is a significant improvement over the old system, but  implementation is nascent and uneven.</vt:lpstr>
      <vt:lpstr>Consider:</vt:lpstr>
      <vt:lpstr>2. Many educators do not understand  one or more of the quantitative components.</vt:lpstr>
      <vt:lpstr>Consider:</vt:lpstr>
      <vt:lpstr>3. Educators believe the quantitative measures are invalid, unfair, and unhelpful. </vt:lpstr>
      <vt:lpstr>Consider:</vt:lpstr>
      <vt:lpstr>4. Implementation of TLE has been undermined by educators’ severe distrust of OSDE.</vt:lpstr>
      <vt:lpstr>Consider:</vt:lpstr>
      <vt:lpstr>PowerPoint Presentation</vt:lpstr>
      <vt:lpstr>Oklahoma in context</vt:lpstr>
      <vt:lpstr>TLE intersects with other education policy areas</vt:lpstr>
      <vt:lpstr>Where is Oklahoma right now?</vt:lpstr>
      <vt:lpstr>A word of thanks</vt:lpstr>
      <vt:lpstr>Contact:</vt:lpstr>
    </vt:vector>
  </TitlesOfParts>
  <Company>None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Baxter</dc:creator>
  <cp:lastModifiedBy>Andy Baxter</cp:lastModifiedBy>
  <cp:revision>141</cp:revision>
  <dcterms:created xsi:type="dcterms:W3CDTF">2014-06-17T18:46:18Z</dcterms:created>
  <dcterms:modified xsi:type="dcterms:W3CDTF">2015-01-29T17:52:49Z</dcterms:modified>
</cp:coreProperties>
</file>