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75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8081-E034-489A-A859-454610034826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5855-573B-409D-BDCD-88A87C9F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5855-573B-409D-BDCD-88A87C9F2C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8D4615C-7688-44B9-9EE4-8D16D6991588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C378FB8-7319-4C39-BA40-53B8847CDF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Oklahoma Academic Standards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Stakeholder Input</a:t>
            </a:r>
          </a:p>
          <a:p>
            <a:r>
              <a:rPr lang="en-US" sz="2800" b="1" dirty="0" smtClean="0"/>
              <a:t>May 2015</a:t>
            </a:r>
            <a:endParaRPr lang="en-US" sz="2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4400" y="2590800"/>
            <a:ext cx="3313355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Steering Committee Meeting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May 19,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Stakeholder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7186108" cy="4419600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PTA and other Parent Organizations</a:t>
            </a:r>
          </a:p>
          <a:p>
            <a:r>
              <a:rPr lang="en-US" sz="7400" dirty="0"/>
              <a:t>Teacher Organizations</a:t>
            </a:r>
          </a:p>
          <a:p>
            <a:r>
              <a:rPr lang="en-US" sz="7400" dirty="0"/>
              <a:t>Administrator </a:t>
            </a:r>
            <a:r>
              <a:rPr lang="en-US" sz="7400" dirty="0" smtClean="0"/>
              <a:t>Organizations</a:t>
            </a:r>
          </a:p>
          <a:p>
            <a:r>
              <a:rPr lang="en-US" sz="7400" dirty="0" smtClean="0"/>
              <a:t>State Board of Career Technology </a:t>
            </a:r>
          </a:p>
          <a:p>
            <a:r>
              <a:rPr lang="en-US" sz="7400" dirty="0" smtClean="0"/>
              <a:t>State Regents for Higher Education</a:t>
            </a:r>
          </a:p>
          <a:p>
            <a:r>
              <a:rPr lang="en-US" sz="7400" dirty="0" smtClean="0"/>
              <a:t>State Board of Education</a:t>
            </a:r>
          </a:p>
          <a:p>
            <a:r>
              <a:rPr lang="en-US" sz="7400" dirty="0" smtClean="0"/>
              <a:t>Tribal Councils</a:t>
            </a:r>
          </a:p>
          <a:p>
            <a:r>
              <a:rPr lang="en-US" sz="7400" dirty="0" smtClean="0"/>
              <a:t>State Chamber</a:t>
            </a:r>
          </a:p>
          <a:p>
            <a:r>
              <a:rPr lang="en-US" sz="7400" dirty="0" smtClean="0"/>
              <a:t>OBEC</a:t>
            </a:r>
          </a:p>
          <a:p>
            <a:r>
              <a:rPr lang="en-US" sz="7400" dirty="0" smtClean="0"/>
              <a:t>Legislators</a:t>
            </a:r>
          </a:p>
          <a:p>
            <a:r>
              <a:rPr lang="en-US" sz="7400" dirty="0" smtClean="0"/>
              <a:t>Governor’s Office</a:t>
            </a:r>
          </a:p>
          <a:p>
            <a:pPr marL="6858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0"/>
            <a:ext cx="29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Feedback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Language Arts Survey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r="50472" b="7306"/>
          <a:stretch/>
        </p:blipFill>
        <p:spPr bwMode="auto">
          <a:xfrm>
            <a:off x="1905000" y="2209800"/>
            <a:ext cx="5715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0"/>
            <a:ext cx="29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614 Responses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744" cy="762000"/>
          </a:xfrm>
        </p:spPr>
        <p:txBody>
          <a:bodyPr/>
          <a:lstStyle/>
          <a:p>
            <a:r>
              <a:rPr lang="en-US" dirty="0" smtClean="0"/>
              <a:t>Mathematics Survey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38200" y="1295400"/>
            <a:ext cx="739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sz="1800" dirty="0" smtClean="0"/>
              <a:t>Thank </a:t>
            </a:r>
            <a:r>
              <a:rPr lang="en-US" sz="1800" dirty="0"/>
              <a:t>you for taking the time to give us your input as we start the process of creating Oklahoma's new Math Standards. Each survey is about 25 questions. There is a space to comment after each group of standards and there is also be a place for general comments at the end of the survey.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At the beginning of each survey there is a link to the PASS Objectives written in a vertical progression so that you can see how the skills build across the grade levels. The PASS objectives are a blend of content skills (a list of topics to teach) and Process Skills (ways of using and applying the mathematics).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 smtClean="0">
                <a:solidFill>
                  <a:schemeClr val="bg1"/>
                </a:solidFill>
              </a:rPr>
              <a:t>Responses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271"/>
              </p:ext>
            </p:extLst>
          </p:nvPr>
        </p:nvGraphicFramePr>
        <p:xfrm>
          <a:off x="609600" y="4485929"/>
          <a:ext cx="8077200" cy="234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2343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Choose the survey you would like to take. At the end of the survey, you will have the option to take additional grade level surveys or end the survey.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Primary </a:t>
                      </a:r>
                      <a:r>
                        <a:rPr lang="en-US" sz="1600" dirty="0">
                          <a:effectLst/>
                        </a:rPr>
                        <a:t>(PK-2) Math Standards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Intermediate (3-5) Math Standards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Middle Level (5-8) Math Standards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HS Algebra I and II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HS Geometry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31" name="Picture 5" descr="https://www.surveymonkey.com/i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8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https://www.surveymonkey.com/i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8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 descr="https://www.surveymonkey.com/i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8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https://www.surveymonkey.com/i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8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https://www.surveymonkey.com/i/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480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53000" y="0"/>
            <a:ext cx="294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1172 </a:t>
            </a:r>
            <a:r>
              <a:rPr lang="en-US" sz="2800" b="1" dirty="0" smtClean="0">
                <a:solidFill>
                  <a:schemeClr val="bg1"/>
                </a:solidFill>
              </a:rPr>
              <a:t>Responses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7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Stakeholder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June 3, 2015 – First Draft Survey</a:t>
            </a:r>
          </a:p>
          <a:p>
            <a:r>
              <a:rPr lang="en-US" dirty="0" smtClean="0"/>
              <a:t>Available to Stakeholder Groups </a:t>
            </a:r>
          </a:p>
          <a:p>
            <a:r>
              <a:rPr lang="en-US" dirty="0" smtClean="0"/>
              <a:t>Provided to the following for review:</a:t>
            </a:r>
          </a:p>
          <a:p>
            <a:pPr marL="68580" indent="0">
              <a:buNone/>
            </a:pPr>
            <a:r>
              <a:rPr lang="en-US" dirty="0" smtClean="0"/>
              <a:t>State Regents for Higher Education, </a:t>
            </a:r>
          </a:p>
          <a:p>
            <a:pPr marL="68580" indent="0">
              <a:buNone/>
            </a:pPr>
            <a:r>
              <a:rPr lang="en-US" dirty="0" smtClean="0"/>
              <a:t>State Board of Education, 	</a:t>
            </a:r>
          </a:p>
          <a:p>
            <a:pPr marL="68580" indent="0">
              <a:buNone/>
            </a:pPr>
            <a:r>
              <a:rPr lang="en-US" dirty="0" smtClean="0"/>
              <a:t>State Board of Career and Technology Education</a:t>
            </a:r>
          </a:p>
          <a:p>
            <a:pPr marL="68580" indent="0">
              <a:buNone/>
            </a:pPr>
            <a:r>
              <a:rPr lang="en-US" dirty="0" smtClean="0"/>
              <a:t>Oklahoma Department of Commerce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965"/>
            <a:ext cx="3118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First Draft Review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828" y="533400"/>
            <a:ext cx="7024744" cy="1143000"/>
          </a:xfrm>
        </p:spPr>
        <p:txBody>
          <a:bodyPr/>
          <a:lstStyle/>
          <a:p>
            <a:r>
              <a:rPr lang="en-US" dirty="0" smtClean="0"/>
              <a:t>Stakeholder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4419600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 smtClean="0"/>
              <a:t>Cox Convention Center</a:t>
            </a:r>
          </a:p>
          <a:p>
            <a:pPr marL="68580" indent="0">
              <a:buNone/>
            </a:pPr>
            <a:r>
              <a:rPr lang="en-US" b="1" dirty="0" smtClean="0"/>
              <a:t>Tuesday, July 7, 2015</a:t>
            </a:r>
          </a:p>
          <a:p>
            <a:r>
              <a:rPr lang="en-US" dirty="0" smtClean="0"/>
              <a:t>Computers Set –Up for</a:t>
            </a:r>
          </a:p>
          <a:p>
            <a:pPr marL="365760" lvl="1" indent="0">
              <a:buNone/>
            </a:pPr>
            <a:r>
              <a:rPr lang="en-US" dirty="0" smtClean="0"/>
              <a:t>Survey Feedback on </a:t>
            </a:r>
          </a:p>
          <a:p>
            <a:pPr marL="365760" lvl="1" indent="0">
              <a:buNone/>
            </a:pPr>
            <a:r>
              <a:rPr lang="en-US" dirty="0" smtClean="0"/>
              <a:t>Second Draft</a:t>
            </a:r>
          </a:p>
          <a:p>
            <a:r>
              <a:rPr lang="en-US" dirty="0" smtClean="0"/>
              <a:t>Town Hall  - 4- 5 p.m.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Wednesday, July 8, 2015  </a:t>
            </a:r>
          </a:p>
          <a:p>
            <a:r>
              <a:rPr lang="en-US" dirty="0" smtClean="0"/>
              <a:t>Overview and Question and Answer Sessions</a:t>
            </a:r>
          </a:p>
          <a:p>
            <a:pPr marL="68580" indent="0">
              <a:buNone/>
            </a:pPr>
            <a:r>
              <a:rPr lang="en-US" dirty="0" smtClean="0"/>
              <a:t>8 a.m. &amp; 10:45 a.m. Math Standards </a:t>
            </a:r>
          </a:p>
          <a:p>
            <a:pPr marL="68580" indent="0">
              <a:buNone/>
            </a:pPr>
            <a:r>
              <a:rPr lang="en-US" dirty="0" smtClean="0"/>
              <a:t>2 p.m. &amp; 3 p.m. English Language Arts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48200" y="196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Second Draft Review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120411\AppData\Local\Microsoft\Windows\Temporary Internet Files\Content.Outlook\E2CSROKS\EOK Signature 5-5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49" y="2064109"/>
            <a:ext cx="3200407" cy="13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2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15433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Standards Writing Math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b="28567"/>
          <a:stretch/>
        </p:blipFill>
        <p:spPr>
          <a:xfrm>
            <a:off x="1016000" y="1981200"/>
            <a:ext cx="3254375" cy="2353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" b="39165"/>
          <a:stretch/>
        </p:blipFill>
        <p:spPr>
          <a:xfrm>
            <a:off x="4267200" y="2895600"/>
            <a:ext cx="3539067" cy="21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11" y="762000"/>
            <a:ext cx="7024744" cy="722864"/>
          </a:xfrm>
        </p:spPr>
        <p:txBody>
          <a:bodyPr/>
          <a:lstStyle/>
          <a:p>
            <a:r>
              <a:rPr lang="en-US" dirty="0" smtClean="0"/>
              <a:t>English Language Arts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4" t="53022" r="-1" b="13192"/>
          <a:stretch/>
        </p:blipFill>
        <p:spPr>
          <a:xfrm rot="10800000">
            <a:off x="1211722" y="2209800"/>
            <a:ext cx="3790244" cy="17469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11196" r="8475"/>
          <a:stretch/>
        </p:blipFill>
        <p:spPr>
          <a:xfrm rot="17473596">
            <a:off x="4900142" y="1867962"/>
            <a:ext cx="2965203" cy="2776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t="31200" r="4184"/>
          <a:stretch/>
        </p:blipFill>
        <p:spPr>
          <a:xfrm rot="10062495">
            <a:off x="2505777" y="4039835"/>
            <a:ext cx="2346441" cy="17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7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254</TotalTime>
  <Words>279</Words>
  <Application>Microsoft Office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Oklahoma Academic Standards</vt:lpstr>
      <vt:lpstr>Stakeholder Groups</vt:lpstr>
      <vt:lpstr>English Language Arts Survey</vt:lpstr>
      <vt:lpstr>Mathematics Survey</vt:lpstr>
      <vt:lpstr>Stakeholder Feedback</vt:lpstr>
      <vt:lpstr>Stakeholder Feedback</vt:lpstr>
      <vt:lpstr>Standards Writing Math</vt:lpstr>
      <vt:lpstr>English Language Arts </vt:lpstr>
    </vt:vector>
  </TitlesOfParts>
  <Company>State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Academic Standards</dc:title>
  <dc:creator>Cynthia Koss</dc:creator>
  <cp:lastModifiedBy>OMES</cp:lastModifiedBy>
  <cp:revision>23</cp:revision>
  <dcterms:created xsi:type="dcterms:W3CDTF">2015-05-19T13:00:52Z</dcterms:created>
  <dcterms:modified xsi:type="dcterms:W3CDTF">2015-05-20T13:27:06Z</dcterms:modified>
</cp:coreProperties>
</file>