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4"/>
  </p:notesMasterIdLst>
  <p:sldIdLst>
    <p:sldId id="256" r:id="rId2"/>
    <p:sldId id="363" r:id="rId3"/>
    <p:sldId id="319" r:id="rId4"/>
    <p:sldId id="364" r:id="rId5"/>
    <p:sldId id="346" r:id="rId6"/>
    <p:sldId id="366" r:id="rId7"/>
    <p:sldId id="350" r:id="rId8"/>
    <p:sldId id="351" r:id="rId9"/>
    <p:sldId id="365" r:id="rId10"/>
    <p:sldId id="341" r:id="rId11"/>
    <p:sldId id="348" r:id="rId12"/>
    <p:sldId id="362" r:id="rId13"/>
    <p:sldId id="367" r:id="rId14"/>
    <p:sldId id="324" r:id="rId15"/>
    <p:sldId id="358" r:id="rId16"/>
    <p:sldId id="368" r:id="rId17"/>
    <p:sldId id="342" r:id="rId18"/>
    <p:sldId id="370" r:id="rId19"/>
    <p:sldId id="359" r:id="rId20"/>
    <p:sldId id="369" r:id="rId21"/>
    <p:sldId id="360" r:id="rId22"/>
    <p:sldId id="354" r:id="rId23"/>
    <p:sldId id="353" r:id="rId24"/>
    <p:sldId id="371" r:id="rId25"/>
    <p:sldId id="327" r:id="rId26"/>
    <p:sldId id="328" r:id="rId27"/>
    <p:sldId id="372" r:id="rId28"/>
    <p:sldId id="332" r:id="rId29"/>
    <p:sldId id="355" r:id="rId30"/>
    <p:sldId id="357" r:id="rId31"/>
    <p:sldId id="373" r:id="rId32"/>
    <p:sldId id="361"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81" autoAdjust="0"/>
    <p:restoredTop sz="94660"/>
  </p:normalViewPr>
  <p:slideViewPr>
    <p:cSldViewPr snapToObjects="1">
      <p:cViewPr varScale="1">
        <p:scale>
          <a:sx n="82" d="100"/>
          <a:sy n="82" d="100"/>
        </p:scale>
        <p:origin x="235" y="77"/>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Sheet1!$B$1</c:f>
              <c:strCache>
                <c:ptCount val="1"/>
                <c:pt idx="0">
                  <c:v>Graduation Rate</c:v>
                </c:pt>
              </c:strCache>
            </c:strRef>
          </c:tx>
          <c:spPr>
            <a:solidFill>
              <a:schemeClr val="accent1"/>
            </a:solidFill>
            <a:ln>
              <a:noFill/>
            </a:ln>
            <a:effectLst/>
          </c:spPr>
          <c:invertIfNegative val="0"/>
          <c:dPt>
            <c:idx val="1"/>
            <c:invertIfNegative val="0"/>
            <c:bubble3D val="0"/>
            <c:spPr>
              <a:solidFill>
                <a:schemeClr val="accent3"/>
              </a:solidFill>
              <a:ln>
                <a:noFill/>
              </a:ln>
              <a:effectLst/>
            </c:spPr>
          </c:dPt>
          <c:dPt>
            <c:idx val="2"/>
            <c:invertIfNegative val="0"/>
            <c:bubble3D val="0"/>
            <c:spPr>
              <a:solidFill>
                <a:schemeClr val="accent6"/>
              </a:solidFill>
              <a:ln>
                <a:noFill/>
              </a:ln>
              <a:effectLst/>
            </c:spPr>
          </c:dPt>
          <c:dPt>
            <c:idx val="3"/>
            <c:invertIfNegative val="0"/>
            <c:bubble3D val="0"/>
            <c:spPr>
              <a:solidFill>
                <a:schemeClr val="accent4"/>
              </a:solidFill>
              <a:ln>
                <a:noFill/>
              </a:ln>
              <a:effectLst/>
            </c:spPr>
          </c:dPt>
          <c:cat>
            <c:strRef>
              <c:f>Sheet1!$A$2:$A$5</c:f>
              <c:strCache>
                <c:ptCount val="4"/>
                <c:pt idx="0">
                  <c:v>My school</c:v>
                </c:pt>
                <c:pt idx="1">
                  <c:v>Peer schools</c:v>
                </c:pt>
                <c:pt idx="2">
                  <c:v>District</c:v>
                </c:pt>
                <c:pt idx="3">
                  <c:v>State</c:v>
                </c:pt>
              </c:strCache>
            </c:strRef>
          </c:cat>
          <c:val>
            <c:numRef>
              <c:f>Sheet1!$B$2:$B$5</c:f>
              <c:numCache>
                <c:formatCode>0%</c:formatCode>
                <c:ptCount val="4"/>
                <c:pt idx="0">
                  <c:v>0.872</c:v>
                </c:pt>
                <c:pt idx="1">
                  <c:v>0.83799999999999997</c:v>
                </c:pt>
                <c:pt idx="2" formatCode="0.00%">
                  <c:v>0.82199999999999995</c:v>
                </c:pt>
                <c:pt idx="3" formatCode="0.00%">
                  <c:v>0.84799999999999998</c:v>
                </c:pt>
              </c:numCache>
            </c:numRef>
          </c:val>
        </c:ser>
        <c:dLbls>
          <c:showLegendKey val="0"/>
          <c:showVal val="0"/>
          <c:showCatName val="0"/>
          <c:showSerName val="0"/>
          <c:showPercent val="0"/>
          <c:showBubbleSize val="0"/>
        </c:dLbls>
        <c:gapWidth val="182"/>
        <c:axId val="232093632"/>
        <c:axId val="166950192"/>
      </c:barChart>
      <c:catAx>
        <c:axId val="2320936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6950192"/>
        <c:crosses val="autoZero"/>
        <c:auto val="1"/>
        <c:lblAlgn val="ctr"/>
        <c:lblOffset val="100"/>
        <c:noMultiLvlLbl val="0"/>
      </c:catAx>
      <c:valAx>
        <c:axId val="166950192"/>
        <c:scaling>
          <c:orientation val="minMax"/>
          <c:max val="1"/>
          <c:min val="0"/>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320936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9BDB76-8F9B-4393-B486-7F4CF445896D}" type="datetimeFigureOut">
              <a:rPr lang="en-US" smtClean="0"/>
              <a:t>12/14/2016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9FEA43-1A39-4357-B6BE-18113FB7AE9D}" type="slidenum">
              <a:rPr lang="en-US" smtClean="0"/>
              <a:t>‹#›</a:t>
            </a:fld>
            <a:endParaRPr lang="en-US"/>
          </a:p>
        </p:txBody>
      </p:sp>
    </p:spTree>
    <p:extLst>
      <p:ext uri="{BB962C8B-B14F-4D97-AF65-F5344CB8AC3E}">
        <p14:creationId xmlns:p14="http://schemas.microsoft.com/office/powerpoint/2010/main" val="2733564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dirty="0"/>
              <a:t>Click to edit Master title style</a:t>
            </a:r>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48A87A34-81AB-432B-8DAE-1953F412C126}" type="datetimeFigureOut">
              <a:rPr lang="en-US" dirty="0"/>
              <a:t>12/14/2016</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12/14/2016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dirty="0"/>
              <a:t>Click to edit Master title style</a:t>
            </a:r>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12/14/2016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8A87A34-81AB-432B-8DAE-1953F412C126}" type="datetimeFigureOut">
              <a:rPr lang="en-US" dirty="0"/>
              <a:t>12/14/2016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dirty="0"/>
              <a:t>Click to edit Master title style</a:t>
            </a:r>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dirty="0"/>
              <a:t>Click to edit Master title style</a:t>
            </a:r>
          </a:p>
        </p:txBody>
      </p:sp>
      <p:sp>
        <p:nvSpPr>
          <p:cNvPr id="3" name="Content Placeholder 2"/>
          <p:cNvSpPr>
            <a:spLocks noGrp="1"/>
          </p:cNvSpPr>
          <p:nvPr>
            <p:ph sz="half" idx="1"/>
          </p:nvPr>
        </p:nvSpPr>
        <p:spPr>
          <a:xfrm>
            <a:off x="1447331" y="2010878"/>
            <a:ext cx="4645152" cy="3448595"/>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413771" y="2017343"/>
            <a:ext cx="4645152" cy="344152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8A87A34-81AB-432B-8DAE-1953F412C126}" type="datetimeFigureOut">
              <a:rPr lang="en-US" dirty="0"/>
              <a:t>12/14/2016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dirty="0"/>
              <a:t>Click to edit Master title style</a:t>
            </a:r>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48A87A34-81AB-432B-8DAE-1953F412C126}" type="datetimeFigureOut">
              <a:rPr lang="en-US" dirty="0"/>
              <a:t>12/14/2016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12/14/2016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1944227"/>
          </a:xfrm>
        </p:spPr>
        <p:txBody>
          <a:bodyPr anchor="b">
            <a:normAutofit/>
          </a:bodyPr>
          <a:lstStyle>
            <a:lvl1pPr algn="l">
              <a:defRPr sz="2400"/>
            </a:lvl1pPr>
          </a:lstStyle>
          <a:p>
            <a:r>
              <a:rPr lang="en-US" dirty="0"/>
              <a:t>Click to edit Master title style</a:t>
            </a:r>
          </a:p>
        </p:txBody>
      </p:sp>
      <p:sp>
        <p:nvSpPr>
          <p:cNvPr id="3" name="Content Placeholder 2"/>
          <p:cNvSpPr>
            <a:spLocks noGrp="1"/>
          </p:cNvSpPr>
          <p:nvPr>
            <p:ph idx="1"/>
          </p:nvPr>
        </p:nvSpPr>
        <p:spPr>
          <a:xfrm>
            <a:off x="5043714" y="798974"/>
            <a:ext cx="6012470" cy="4658826"/>
          </a:xfrm>
        </p:spPr>
        <p:txBody>
          <a:bodyPr anchor="ct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1444671" y="2903665"/>
            <a:ext cx="3275013" cy="255000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4671" y="2743200"/>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12/14/2016</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12/14/2016</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Creating a new Accountability System</a:t>
            </a:r>
            <a:endParaRPr lang="en-US" dirty="0"/>
          </a:p>
        </p:txBody>
      </p:sp>
      <p:sp>
        <p:nvSpPr>
          <p:cNvPr id="3" name="Subtitle 2"/>
          <p:cNvSpPr>
            <a:spLocks noGrp="1"/>
          </p:cNvSpPr>
          <p:nvPr>
            <p:ph type="subTitle" idx="1"/>
          </p:nvPr>
        </p:nvSpPr>
        <p:spPr>
          <a:xfrm>
            <a:off x="2417780" y="3531204"/>
            <a:ext cx="8637072" cy="1574196"/>
          </a:xfrm>
        </p:spPr>
        <p:txBody>
          <a:bodyPr>
            <a:normAutofit/>
          </a:bodyPr>
          <a:lstStyle/>
          <a:p>
            <a:r>
              <a:rPr lang="en-US" dirty="0" smtClean="0"/>
              <a:t>Marianne Perie, University of Kansas</a:t>
            </a:r>
          </a:p>
          <a:p>
            <a:r>
              <a:rPr lang="en-US" dirty="0" smtClean="0"/>
              <a:t>December 15, 2016</a:t>
            </a:r>
            <a:endParaRPr lang="en-US" dirty="0"/>
          </a:p>
        </p:txBody>
      </p:sp>
    </p:spTree>
    <p:extLst>
      <p:ext uri="{BB962C8B-B14F-4D97-AF65-F5344CB8AC3E}">
        <p14:creationId xmlns:p14="http://schemas.microsoft.com/office/powerpoint/2010/main" val="361905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Value tables</a:t>
            </a:r>
            <a:endParaRPr lang="en-US" dirty="0"/>
          </a:p>
        </p:txBody>
      </p:sp>
      <p:sp>
        <p:nvSpPr>
          <p:cNvPr id="3" name="Content Placeholder 2"/>
          <p:cNvSpPr>
            <a:spLocks noGrp="1"/>
          </p:cNvSpPr>
          <p:nvPr>
            <p:ph idx="1"/>
          </p:nvPr>
        </p:nvSpPr>
        <p:spPr>
          <a:xfrm>
            <a:off x="1451579" y="2015732"/>
            <a:ext cx="9603275" cy="3775468"/>
          </a:xfrm>
        </p:spPr>
        <p:txBody>
          <a:bodyPr>
            <a:normAutofit/>
          </a:bodyPr>
          <a:lstStyle/>
          <a:p>
            <a:r>
              <a:rPr lang="en-US" dirty="0" smtClean="0"/>
              <a:t>One type of growth measure is value tables:</a:t>
            </a:r>
          </a:p>
          <a:p>
            <a:pPr lvl="1"/>
            <a:r>
              <a:rPr lang="en-US" dirty="0" smtClean="0"/>
              <a:t>Based solely on performance categories, but performance categories can be split.</a:t>
            </a:r>
          </a:p>
          <a:p>
            <a:pPr lvl="1"/>
            <a:r>
              <a:rPr lang="en-US" dirty="0" smtClean="0"/>
              <a:t>Each student earns a different amount of points depending on how their performance category changed from one year to the next.</a:t>
            </a:r>
          </a:p>
          <a:p>
            <a:pPr lvl="1"/>
            <a:r>
              <a:rPr lang="en-US" dirty="0" smtClean="0"/>
              <a:t>Points are averaged across all students to give a score for the school or district.</a:t>
            </a:r>
          </a:p>
          <a:p>
            <a:pPr lvl="1"/>
            <a:r>
              <a:rPr lang="en-US" dirty="0" smtClean="0"/>
              <a:t>Point values should reflect system goals.</a:t>
            </a:r>
          </a:p>
          <a:p>
            <a:r>
              <a:rPr lang="en-US" dirty="0" smtClean="0"/>
              <a:t>Oklahoma values growth across the scale, not simply growth to proficiency</a:t>
            </a:r>
            <a:endParaRPr lang="en-US" dirty="0"/>
          </a:p>
        </p:txBody>
      </p:sp>
    </p:spTree>
    <p:extLst>
      <p:ext uri="{BB962C8B-B14F-4D97-AF65-F5344CB8AC3E}">
        <p14:creationId xmlns:p14="http://schemas.microsoft.com/office/powerpoint/2010/main" val="3591910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Value Table </a:t>
            </a:r>
            <a:r>
              <a:rPr lang="en-US" sz="2400" dirty="0" smtClean="0"/>
              <a:t>(Actual points may change)</a:t>
            </a:r>
            <a:endParaRPr lang="en-US" sz="2400" dirty="0"/>
          </a:p>
        </p:txBody>
      </p:sp>
      <p:graphicFrame>
        <p:nvGraphicFramePr>
          <p:cNvPr id="3" name="Table 2"/>
          <p:cNvGraphicFramePr>
            <a:graphicFrameLocks noGrp="1"/>
          </p:cNvGraphicFramePr>
          <p:nvPr>
            <p:extLst>
              <p:ext uri="{D42A27DB-BD31-4B8C-83A1-F6EECF244321}">
                <p14:modId xmlns:p14="http://schemas.microsoft.com/office/powerpoint/2010/main" val="3744900926"/>
              </p:ext>
            </p:extLst>
          </p:nvPr>
        </p:nvGraphicFramePr>
        <p:xfrm>
          <a:off x="1461936" y="2057402"/>
          <a:ext cx="6920066" cy="2346860"/>
        </p:xfrm>
        <a:graphic>
          <a:graphicData uri="http://schemas.openxmlformats.org/drawingml/2006/table">
            <a:tbl>
              <a:tblPr firstRow="1" firstCol="1" bandRow="1">
                <a:tableStyleId>{5C22544A-7EE6-4342-B048-85BDC9FD1C3A}</a:tableStyleId>
              </a:tblPr>
              <a:tblGrid>
                <a:gridCol w="1123557"/>
                <a:gridCol w="1123557"/>
                <a:gridCol w="584119"/>
                <a:gridCol w="584119"/>
                <a:gridCol w="584119"/>
                <a:gridCol w="584119"/>
                <a:gridCol w="584119"/>
                <a:gridCol w="584119"/>
                <a:gridCol w="584119"/>
                <a:gridCol w="584119"/>
              </a:tblGrid>
              <a:tr h="234686">
                <a:tc rowSpan="2" gridSpan="2">
                  <a:txBody>
                    <a:bodyPr/>
                    <a:lstStyle/>
                    <a:p>
                      <a:pPr marL="0" marR="0" algn="ctr">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rowSpan="2" hMerge="1">
                  <a:txBody>
                    <a:bodyPr/>
                    <a:lstStyle/>
                    <a:p>
                      <a:endParaRPr lang="en-US"/>
                    </a:p>
                  </a:txBody>
                  <a:tcPr/>
                </a:tc>
                <a:tc gridSpan="8">
                  <a:txBody>
                    <a:bodyPr/>
                    <a:lstStyle/>
                    <a:p>
                      <a:pPr marL="0" marR="0" algn="ctr">
                        <a:lnSpc>
                          <a:spcPct val="107000"/>
                        </a:lnSpc>
                        <a:spcBef>
                          <a:spcPts val="0"/>
                        </a:spcBef>
                        <a:spcAft>
                          <a:spcPts val="0"/>
                        </a:spcAft>
                      </a:pPr>
                      <a:r>
                        <a:rPr lang="en-US" sz="1200">
                          <a:effectLst/>
                        </a:rPr>
                        <a:t>2018</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4686">
                <a:tc gridSpan="2" vMerge="1">
                  <a:txBody>
                    <a:bodyPr/>
                    <a:lstStyle/>
                    <a:p>
                      <a:endParaRPr lang="en-US"/>
                    </a:p>
                  </a:txBody>
                  <a:tcPr/>
                </a:tc>
                <a:tc hMerge="1" vMerge="1">
                  <a:txBody>
                    <a:bodyPr/>
                    <a:lstStyle/>
                    <a:p>
                      <a:endParaRPr lang="en-US"/>
                    </a:p>
                  </a:txBody>
                  <a:tcPr/>
                </a:tc>
                <a:tc>
                  <a:txBody>
                    <a:bodyPr/>
                    <a:lstStyle/>
                    <a:p>
                      <a:pPr marL="0" marR="0" algn="ctr">
                        <a:lnSpc>
                          <a:spcPct val="107000"/>
                        </a:lnSpc>
                        <a:spcBef>
                          <a:spcPts val="0"/>
                        </a:spcBef>
                        <a:spcAft>
                          <a:spcPts val="0"/>
                        </a:spcAft>
                      </a:pPr>
                      <a:r>
                        <a:rPr lang="en-US" sz="1200">
                          <a:effectLst/>
                        </a:rPr>
                        <a:t>1L</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1H</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2L</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2H</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3L</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3H</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4L</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4H</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r>
              <a:tr h="234686">
                <a:tc rowSpan="8">
                  <a:txBody>
                    <a:bodyPr/>
                    <a:lstStyle/>
                    <a:p>
                      <a:pPr marL="71755" marR="71755" algn="ctr">
                        <a:lnSpc>
                          <a:spcPct val="107000"/>
                        </a:lnSpc>
                        <a:spcBef>
                          <a:spcPts val="0"/>
                        </a:spcBef>
                        <a:spcAft>
                          <a:spcPts val="0"/>
                        </a:spcAft>
                      </a:pPr>
                      <a:r>
                        <a:rPr lang="en-US" sz="1200">
                          <a:effectLst/>
                        </a:rPr>
                        <a:t>2017</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vert="vert270" anchor="ctr"/>
                </a:tc>
                <a:tc>
                  <a:txBody>
                    <a:bodyPr/>
                    <a:lstStyle/>
                    <a:p>
                      <a:pPr marL="0" marR="0">
                        <a:lnSpc>
                          <a:spcPct val="107000"/>
                        </a:lnSpc>
                        <a:spcBef>
                          <a:spcPts val="0"/>
                        </a:spcBef>
                        <a:spcAft>
                          <a:spcPts val="0"/>
                        </a:spcAft>
                      </a:pPr>
                      <a:r>
                        <a:rPr lang="en-US" sz="1200" dirty="0">
                          <a:effectLst/>
                        </a:rPr>
                        <a:t>Level 1—Low </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120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160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185</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200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200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200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200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r>
              <a:tr h="234686">
                <a:tc vMerge="1">
                  <a:txBody>
                    <a:bodyPr/>
                    <a:lstStyle/>
                    <a:p>
                      <a:endParaRPr lang="en-US"/>
                    </a:p>
                  </a:txBody>
                  <a:tcPr/>
                </a:tc>
                <a:tc>
                  <a:txBody>
                    <a:bodyPr/>
                    <a:lstStyle/>
                    <a:p>
                      <a:pPr marL="0" marR="0">
                        <a:lnSpc>
                          <a:spcPct val="107000"/>
                        </a:lnSpc>
                        <a:spcBef>
                          <a:spcPts val="0"/>
                        </a:spcBef>
                        <a:spcAft>
                          <a:spcPts val="0"/>
                        </a:spcAft>
                      </a:pPr>
                      <a:r>
                        <a:rPr lang="en-US" sz="1200">
                          <a:effectLst/>
                        </a:rPr>
                        <a:t>Level 1—High</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rPr>
                        <a:t>0</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90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130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150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195</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200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200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200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r>
              <a:tr h="234686">
                <a:tc vMerge="1">
                  <a:txBody>
                    <a:bodyPr/>
                    <a:lstStyle/>
                    <a:p>
                      <a:endParaRPr lang="en-US"/>
                    </a:p>
                  </a:txBody>
                  <a:tcPr/>
                </a:tc>
                <a:tc>
                  <a:txBody>
                    <a:bodyPr/>
                    <a:lstStyle/>
                    <a:p>
                      <a:pPr marL="0" marR="0">
                        <a:lnSpc>
                          <a:spcPct val="107000"/>
                        </a:lnSpc>
                        <a:spcBef>
                          <a:spcPts val="0"/>
                        </a:spcBef>
                        <a:spcAft>
                          <a:spcPts val="0"/>
                        </a:spcAft>
                      </a:pPr>
                      <a:r>
                        <a:rPr lang="en-US" sz="1200">
                          <a:effectLst/>
                        </a:rPr>
                        <a:t>Level 2—Low</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rPr>
                        <a:t>50</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95</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130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165</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175</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195</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195</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r>
              <a:tr h="234686">
                <a:tc vMerge="1">
                  <a:txBody>
                    <a:bodyPr/>
                    <a:lstStyle/>
                    <a:p>
                      <a:endParaRPr lang="en-US"/>
                    </a:p>
                  </a:txBody>
                  <a:tcPr/>
                </a:tc>
                <a:tc>
                  <a:txBody>
                    <a:bodyPr/>
                    <a:lstStyle/>
                    <a:p>
                      <a:pPr marL="0" marR="0">
                        <a:lnSpc>
                          <a:spcPct val="107000"/>
                        </a:lnSpc>
                        <a:spcBef>
                          <a:spcPts val="0"/>
                        </a:spcBef>
                        <a:spcAft>
                          <a:spcPts val="0"/>
                        </a:spcAft>
                      </a:pPr>
                      <a:r>
                        <a:rPr lang="en-US" sz="1200">
                          <a:effectLst/>
                        </a:rPr>
                        <a:t>Level 2—High</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rPr>
                        <a:t>30</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55</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95</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130</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160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185</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195</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r>
              <a:tr h="234686">
                <a:tc vMerge="1">
                  <a:txBody>
                    <a:bodyPr/>
                    <a:lstStyle/>
                    <a:p>
                      <a:endParaRPr lang="en-US"/>
                    </a:p>
                  </a:txBody>
                  <a:tcPr/>
                </a:tc>
                <a:tc>
                  <a:txBody>
                    <a:bodyPr/>
                    <a:lstStyle/>
                    <a:p>
                      <a:pPr marL="0" marR="0">
                        <a:lnSpc>
                          <a:spcPct val="107000"/>
                        </a:lnSpc>
                        <a:spcBef>
                          <a:spcPts val="0"/>
                        </a:spcBef>
                        <a:spcAft>
                          <a:spcPts val="0"/>
                        </a:spcAft>
                      </a:pPr>
                      <a:r>
                        <a:rPr lang="en-US" sz="1200">
                          <a:effectLst/>
                        </a:rPr>
                        <a:t>Level 3--Low</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30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80</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100</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130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150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175</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r>
              <a:tr h="234686">
                <a:tc vMerge="1">
                  <a:txBody>
                    <a:bodyPr/>
                    <a:lstStyle/>
                    <a:p>
                      <a:endParaRPr lang="en-US"/>
                    </a:p>
                  </a:txBody>
                  <a:tcPr/>
                </a:tc>
                <a:tc>
                  <a:txBody>
                    <a:bodyPr/>
                    <a:lstStyle/>
                    <a:p>
                      <a:pPr marL="0" marR="0">
                        <a:lnSpc>
                          <a:spcPct val="107000"/>
                        </a:lnSpc>
                        <a:spcBef>
                          <a:spcPts val="0"/>
                        </a:spcBef>
                        <a:spcAft>
                          <a:spcPts val="0"/>
                        </a:spcAft>
                      </a:pPr>
                      <a:r>
                        <a:rPr lang="en-US" sz="1200">
                          <a:effectLst/>
                        </a:rPr>
                        <a:t>Level 3—High</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30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70</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105</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135</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160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r>
              <a:tr h="234686">
                <a:tc vMerge="1">
                  <a:txBody>
                    <a:bodyPr/>
                    <a:lstStyle/>
                    <a:p>
                      <a:endParaRPr lang="en-US"/>
                    </a:p>
                  </a:txBody>
                  <a:tcPr/>
                </a:tc>
                <a:tc>
                  <a:txBody>
                    <a:bodyPr/>
                    <a:lstStyle/>
                    <a:p>
                      <a:pPr marL="0" marR="0">
                        <a:lnSpc>
                          <a:spcPct val="107000"/>
                        </a:lnSpc>
                        <a:spcBef>
                          <a:spcPts val="0"/>
                        </a:spcBef>
                        <a:spcAft>
                          <a:spcPts val="0"/>
                        </a:spcAft>
                      </a:pPr>
                      <a:r>
                        <a:rPr lang="en-US" sz="1200">
                          <a:effectLst/>
                        </a:rPr>
                        <a:t>Level 4—Low </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40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75</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115</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145</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r>
              <a:tr h="234686">
                <a:tc vMerge="1">
                  <a:txBody>
                    <a:bodyPr/>
                    <a:lstStyle/>
                    <a:p>
                      <a:endParaRPr lang="en-US"/>
                    </a:p>
                  </a:txBody>
                  <a:tcPr/>
                </a:tc>
                <a:tc>
                  <a:txBody>
                    <a:bodyPr/>
                    <a:lstStyle/>
                    <a:p>
                      <a:pPr marL="0" marR="0">
                        <a:lnSpc>
                          <a:spcPct val="107000"/>
                        </a:lnSpc>
                        <a:spcBef>
                          <a:spcPts val="0"/>
                        </a:spcBef>
                        <a:spcAft>
                          <a:spcPts val="0"/>
                        </a:spcAft>
                      </a:pPr>
                      <a:r>
                        <a:rPr lang="en-US" sz="1200">
                          <a:effectLst/>
                        </a:rPr>
                        <a:t>Level 4—High </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25</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50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95</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125</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r>
            </a:tbl>
          </a:graphicData>
        </a:graphic>
      </p:graphicFrame>
      <p:sp>
        <p:nvSpPr>
          <p:cNvPr id="4" name="Rectangle 3"/>
          <p:cNvSpPr/>
          <p:nvPr/>
        </p:nvSpPr>
        <p:spPr>
          <a:xfrm>
            <a:off x="4975870" y="4607910"/>
            <a:ext cx="6225530" cy="830997"/>
          </a:xfrm>
          <a:prstGeom prst="rect">
            <a:avLst/>
          </a:prstGeom>
        </p:spPr>
        <p:txBody>
          <a:bodyPr wrap="square">
            <a:spAutoFit/>
          </a:bodyPr>
          <a:lstStyle/>
          <a:p>
            <a:pPr marL="285750" indent="-285750">
              <a:buFont typeface="Arial" panose="020B0604020202020204" pitchFamily="34" charset="0"/>
              <a:buChar char="•"/>
            </a:pPr>
            <a:r>
              <a:rPr lang="en-US" sz="1600" dirty="0" smtClean="0"/>
              <a:t>More </a:t>
            </a:r>
            <a:r>
              <a:rPr lang="en-US" sz="1600" dirty="0"/>
              <a:t>emphasis is placed on the movement: Greater reward for positive growth, </a:t>
            </a:r>
            <a:r>
              <a:rPr lang="en-US" sz="1600" dirty="0" smtClean="0"/>
              <a:t>fewer points for </a:t>
            </a:r>
            <a:r>
              <a:rPr lang="en-US" sz="1600" dirty="0"/>
              <a:t>negative growth. </a:t>
            </a:r>
            <a:endParaRPr lang="en-US" sz="1600" dirty="0" smtClean="0"/>
          </a:p>
          <a:p>
            <a:pPr marL="285750" indent="-285750">
              <a:buFont typeface="Arial" panose="020B0604020202020204" pitchFamily="34" charset="0"/>
              <a:buChar char="•"/>
            </a:pPr>
            <a:r>
              <a:rPr lang="en-US" sz="1600" dirty="0" smtClean="0"/>
              <a:t>The goal is 100 points, as that is the value for staying at a low Level 3. </a:t>
            </a:r>
            <a:endParaRPr lang="en-US" sz="1600" dirty="0"/>
          </a:p>
        </p:txBody>
      </p:sp>
      <p:sp>
        <p:nvSpPr>
          <p:cNvPr id="5" name="TextBox 4"/>
          <p:cNvSpPr txBox="1"/>
          <p:nvPr/>
        </p:nvSpPr>
        <p:spPr>
          <a:xfrm>
            <a:off x="8686800" y="2590800"/>
            <a:ext cx="2667000" cy="1077218"/>
          </a:xfrm>
          <a:prstGeom prst="rect">
            <a:avLst/>
          </a:prstGeom>
          <a:noFill/>
        </p:spPr>
        <p:txBody>
          <a:bodyPr wrap="square" rtlCol="0">
            <a:spAutoFit/>
          </a:bodyPr>
          <a:lstStyle/>
          <a:p>
            <a:r>
              <a:rPr lang="en-US" sz="1600" dirty="0" smtClean="0">
                <a:solidFill>
                  <a:schemeClr val="accent1"/>
                </a:solidFill>
              </a:rPr>
              <a:t>Level 1 = Unsatisfactory</a:t>
            </a:r>
          </a:p>
          <a:p>
            <a:r>
              <a:rPr lang="en-US" sz="1600" dirty="0" smtClean="0">
                <a:solidFill>
                  <a:schemeClr val="accent1"/>
                </a:solidFill>
              </a:rPr>
              <a:t>Level 2 = Limited Knowledge</a:t>
            </a:r>
          </a:p>
          <a:p>
            <a:r>
              <a:rPr lang="en-US" sz="1600" dirty="0" smtClean="0">
                <a:solidFill>
                  <a:schemeClr val="accent1"/>
                </a:solidFill>
              </a:rPr>
              <a:t>Level 3 = Proficient</a:t>
            </a:r>
          </a:p>
          <a:p>
            <a:r>
              <a:rPr lang="en-US" sz="1600" dirty="0" smtClean="0">
                <a:solidFill>
                  <a:schemeClr val="accent1"/>
                </a:solidFill>
              </a:rPr>
              <a:t>Level 4 = Advanced</a:t>
            </a:r>
            <a:endParaRPr lang="en-US" sz="1600" dirty="0">
              <a:solidFill>
                <a:schemeClr val="accent1"/>
              </a:solidFill>
            </a:endParaRPr>
          </a:p>
        </p:txBody>
      </p:sp>
    </p:spTree>
    <p:extLst>
      <p:ext uri="{BB962C8B-B14F-4D97-AF65-F5344CB8AC3E}">
        <p14:creationId xmlns:p14="http://schemas.microsoft.com/office/powerpoint/2010/main" val="36073555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Value Table </a:t>
            </a:r>
            <a:r>
              <a:rPr lang="en-US" sz="2400" dirty="0" smtClean="0"/>
              <a:t>(Actual points may change)</a:t>
            </a:r>
            <a:endParaRPr lang="en-US" sz="2400" dirty="0"/>
          </a:p>
        </p:txBody>
      </p:sp>
      <p:graphicFrame>
        <p:nvGraphicFramePr>
          <p:cNvPr id="3" name="Table 2"/>
          <p:cNvGraphicFramePr>
            <a:graphicFrameLocks noGrp="1"/>
          </p:cNvGraphicFramePr>
          <p:nvPr>
            <p:extLst>
              <p:ext uri="{D42A27DB-BD31-4B8C-83A1-F6EECF244321}">
                <p14:modId xmlns:p14="http://schemas.microsoft.com/office/powerpoint/2010/main" val="1743022587"/>
              </p:ext>
            </p:extLst>
          </p:nvPr>
        </p:nvGraphicFramePr>
        <p:xfrm>
          <a:off x="1461936" y="2057402"/>
          <a:ext cx="6920066" cy="2346860"/>
        </p:xfrm>
        <a:graphic>
          <a:graphicData uri="http://schemas.openxmlformats.org/drawingml/2006/table">
            <a:tbl>
              <a:tblPr firstRow="1" firstCol="1" bandRow="1">
                <a:tableStyleId>{5C22544A-7EE6-4342-B048-85BDC9FD1C3A}</a:tableStyleId>
              </a:tblPr>
              <a:tblGrid>
                <a:gridCol w="1123557"/>
                <a:gridCol w="1123557"/>
                <a:gridCol w="584119"/>
                <a:gridCol w="584119"/>
                <a:gridCol w="584119"/>
                <a:gridCol w="584119"/>
                <a:gridCol w="584119"/>
                <a:gridCol w="584119"/>
                <a:gridCol w="584119"/>
                <a:gridCol w="584119"/>
              </a:tblGrid>
              <a:tr h="234686">
                <a:tc rowSpan="2" gridSpan="2">
                  <a:txBody>
                    <a:bodyPr/>
                    <a:lstStyle/>
                    <a:p>
                      <a:pPr marL="0" marR="0" algn="ctr">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rowSpan="2" hMerge="1">
                  <a:txBody>
                    <a:bodyPr/>
                    <a:lstStyle/>
                    <a:p>
                      <a:endParaRPr lang="en-US"/>
                    </a:p>
                  </a:txBody>
                  <a:tcPr/>
                </a:tc>
                <a:tc gridSpan="8">
                  <a:txBody>
                    <a:bodyPr/>
                    <a:lstStyle/>
                    <a:p>
                      <a:pPr marL="0" marR="0" algn="ctr">
                        <a:lnSpc>
                          <a:spcPct val="107000"/>
                        </a:lnSpc>
                        <a:spcBef>
                          <a:spcPts val="0"/>
                        </a:spcBef>
                        <a:spcAft>
                          <a:spcPts val="0"/>
                        </a:spcAft>
                      </a:pPr>
                      <a:r>
                        <a:rPr lang="en-US" sz="1200">
                          <a:effectLst/>
                        </a:rPr>
                        <a:t>2018</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34686">
                <a:tc gridSpan="2" vMerge="1">
                  <a:txBody>
                    <a:bodyPr/>
                    <a:lstStyle/>
                    <a:p>
                      <a:endParaRPr lang="en-US"/>
                    </a:p>
                  </a:txBody>
                  <a:tcPr/>
                </a:tc>
                <a:tc hMerge="1" vMerge="1">
                  <a:txBody>
                    <a:bodyPr/>
                    <a:lstStyle/>
                    <a:p>
                      <a:endParaRPr lang="en-US"/>
                    </a:p>
                  </a:txBody>
                  <a:tcPr/>
                </a:tc>
                <a:tc>
                  <a:txBody>
                    <a:bodyPr/>
                    <a:lstStyle/>
                    <a:p>
                      <a:pPr marL="0" marR="0" algn="ctr">
                        <a:lnSpc>
                          <a:spcPct val="107000"/>
                        </a:lnSpc>
                        <a:spcBef>
                          <a:spcPts val="0"/>
                        </a:spcBef>
                        <a:spcAft>
                          <a:spcPts val="0"/>
                        </a:spcAft>
                      </a:pPr>
                      <a:r>
                        <a:rPr lang="en-US" sz="1200">
                          <a:effectLst/>
                        </a:rPr>
                        <a:t>1L</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1H</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2L</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2H</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3L</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3H</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4L</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4H</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r>
              <a:tr h="234686">
                <a:tc rowSpan="8">
                  <a:txBody>
                    <a:bodyPr/>
                    <a:lstStyle/>
                    <a:p>
                      <a:pPr marL="71755" marR="71755" algn="ctr">
                        <a:lnSpc>
                          <a:spcPct val="107000"/>
                        </a:lnSpc>
                        <a:spcBef>
                          <a:spcPts val="0"/>
                        </a:spcBef>
                        <a:spcAft>
                          <a:spcPts val="0"/>
                        </a:spcAft>
                      </a:pPr>
                      <a:r>
                        <a:rPr lang="en-US" sz="1200">
                          <a:effectLst/>
                        </a:rPr>
                        <a:t>2017</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vert="vert270" anchor="ctr"/>
                </a:tc>
                <a:tc>
                  <a:txBody>
                    <a:bodyPr/>
                    <a:lstStyle/>
                    <a:p>
                      <a:pPr marL="0" marR="0">
                        <a:lnSpc>
                          <a:spcPct val="107000"/>
                        </a:lnSpc>
                        <a:spcBef>
                          <a:spcPts val="0"/>
                        </a:spcBef>
                        <a:spcAft>
                          <a:spcPts val="0"/>
                        </a:spcAft>
                      </a:pPr>
                      <a:r>
                        <a:rPr lang="en-US" sz="1200" dirty="0">
                          <a:effectLst/>
                        </a:rPr>
                        <a:t>Level 1—Low </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120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160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185</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200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200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200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200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r>
              <a:tr h="234686">
                <a:tc vMerge="1">
                  <a:txBody>
                    <a:bodyPr/>
                    <a:lstStyle/>
                    <a:p>
                      <a:endParaRPr lang="en-US"/>
                    </a:p>
                  </a:txBody>
                  <a:tcPr/>
                </a:tc>
                <a:tc>
                  <a:txBody>
                    <a:bodyPr/>
                    <a:lstStyle/>
                    <a:p>
                      <a:pPr marL="0" marR="0">
                        <a:lnSpc>
                          <a:spcPct val="107000"/>
                        </a:lnSpc>
                        <a:spcBef>
                          <a:spcPts val="0"/>
                        </a:spcBef>
                        <a:spcAft>
                          <a:spcPts val="0"/>
                        </a:spcAft>
                      </a:pPr>
                      <a:r>
                        <a:rPr lang="en-US" sz="1200">
                          <a:effectLst/>
                        </a:rPr>
                        <a:t>Level 1—High</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rPr>
                        <a:t>0</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90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130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150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195</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200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200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200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r>
              <a:tr h="234686">
                <a:tc vMerge="1">
                  <a:txBody>
                    <a:bodyPr/>
                    <a:lstStyle/>
                    <a:p>
                      <a:endParaRPr lang="en-US"/>
                    </a:p>
                  </a:txBody>
                  <a:tcPr/>
                </a:tc>
                <a:tc>
                  <a:txBody>
                    <a:bodyPr/>
                    <a:lstStyle/>
                    <a:p>
                      <a:pPr marL="0" marR="0">
                        <a:lnSpc>
                          <a:spcPct val="107000"/>
                        </a:lnSpc>
                        <a:spcBef>
                          <a:spcPts val="0"/>
                        </a:spcBef>
                        <a:spcAft>
                          <a:spcPts val="0"/>
                        </a:spcAft>
                      </a:pPr>
                      <a:r>
                        <a:rPr lang="en-US" sz="1200">
                          <a:effectLst/>
                        </a:rPr>
                        <a:t>Level 2—Low</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solidFill>
                            <a:srgbClr val="00B050"/>
                          </a:solidFill>
                          <a:effectLst/>
                        </a:rPr>
                        <a:t>50</a:t>
                      </a:r>
                      <a:endParaRPr lang="en-US" sz="1200" dirty="0">
                        <a:solidFill>
                          <a:srgbClr val="00B05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95</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130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165</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175</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195</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195</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r>
              <a:tr h="234686">
                <a:tc vMerge="1">
                  <a:txBody>
                    <a:bodyPr/>
                    <a:lstStyle/>
                    <a:p>
                      <a:endParaRPr lang="en-US"/>
                    </a:p>
                  </a:txBody>
                  <a:tcPr/>
                </a:tc>
                <a:tc>
                  <a:txBody>
                    <a:bodyPr/>
                    <a:lstStyle/>
                    <a:p>
                      <a:pPr marL="0" marR="0">
                        <a:lnSpc>
                          <a:spcPct val="107000"/>
                        </a:lnSpc>
                        <a:spcBef>
                          <a:spcPts val="0"/>
                        </a:spcBef>
                        <a:spcAft>
                          <a:spcPts val="0"/>
                        </a:spcAft>
                      </a:pPr>
                      <a:r>
                        <a:rPr lang="en-US" sz="1200">
                          <a:effectLst/>
                        </a:rPr>
                        <a:t>Level 2—High</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solidFill>
                            <a:srgbClr val="00B050"/>
                          </a:solidFill>
                          <a:effectLst/>
                        </a:rPr>
                        <a:t>30</a:t>
                      </a:r>
                      <a:endParaRPr lang="en-US" sz="1200" dirty="0">
                        <a:solidFill>
                          <a:srgbClr val="00B05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solidFill>
                            <a:srgbClr val="00B050"/>
                          </a:solidFill>
                          <a:effectLst/>
                        </a:rPr>
                        <a:t>55</a:t>
                      </a:r>
                      <a:endParaRPr lang="en-US" sz="1200" dirty="0">
                        <a:solidFill>
                          <a:srgbClr val="00B05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95</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130</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160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185</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195</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r>
              <a:tr h="234686">
                <a:tc vMerge="1">
                  <a:txBody>
                    <a:bodyPr/>
                    <a:lstStyle/>
                    <a:p>
                      <a:endParaRPr lang="en-US"/>
                    </a:p>
                  </a:txBody>
                  <a:tcPr/>
                </a:tc>
                <a:tc>
                  <a:txBody>
                    <a:bodyPr/>
                    <a:lstStyle/>
                    <a:p>
                      <a:pPr marL="0" marR="0">
                        <a:lnSpc>
                          <a:spcPct val="107000"/>
                        </a:lnSpc>
                        <a:spcBef>
                          <a:spcPts val="0"/>
                        </a:spcBef>
                        <a:spcAft>
                          <a:spcPts val="0"/>
                        </a:spcAft>
                      </a:pPr>
                      <a:r>
                        <a:rPr lang="en-US" sz="1200">
                          <a:effectLst/>
                        </a:rPr>
                        <a:t>Level 3--Low</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solidFill>
                            <a:srgbClr val="00B050"/>
                          </a:solidFill>
                          <a:effectLst/>
                        </a:rPr>
                        <a:t>30</a:t>
                      </a:r>
                      <a:endParaRPr lang="en-US" sz="1200" dirty="0">
                        <a:solidFill>
                          <a:srgbClr val="00B05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solidFill>
                            <a:srgbClr val="00B050"/>
                          </a:solidFill>
                          <a:effectLst/>
                        </a:rPr>
                        <a:t>80</a:t>
                      </a:r>
                      <a:endParaRPr lang="en-US" sz="1200" dirty="0">
                        <a:solidFill>
                          <a:srgbClr val="00B05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100</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130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150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175</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r>
              <a:tr h="234686">
                <a:tc vMerge="1">
                  <a:txBody>
                    <a:bodyPr/>
                    <a:lstStyle/>
                    <a:p>
                      <a:endParaRPr lang="en-US"/>
                    </a:p>
                  </a:txBody>
                  <a:tcPr/>
                </a:tc>
                <a:tc>
                  <a:txBody>
                    <a:bodyPr/>
                    <a:lstStyle/>
                    <a:p>
                      <a:pPr marL="0" marR="0">
                        <a:lnSpc>
                          <a:spcPct val="107000"/>
                        </a:lnSpc>
                        <a:spcBef>
                          <a:spcPts val="0"/>
                        </a:spcBef>
                        <a:spcAft>
                          <a:spcPts val="0"/>
                        </a:spcAft>
                      </a:pPr>
                      <a:r>
                        <a:rPr lang="en-US" sz="1200">
                          <a:effectLst/>
                        </a:rPr>
                        <a:t>Level 3—High</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solidFill>
                            <a:srgbClr val="00B050"/>
                          </a:solidFill>
                          <a:effectLst/>
                        </a:rPr>
                        <a:t>30</a:t>
                      </a:r>
                      <a:endParaRPr lang="en-US" sz="1200" dirty="0">
                        <a:solidFill>
                          <a:srgbClr val="00B050"/>
                        </a:solidFill>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70</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105</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135</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160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r>
              <a:tr h="234686">
                <a:tc vMerge="1">
                  <a:txBody>
                    <a:bodyPr/>
                    <a:lstStyle/>
                    <a:p>
                      <a:endParaRPr lang="en-US"/>
                    </a:p>
                  </a:txBody>
                  <a:tcPr/>
                </a:tc>
                <a:tc>
                  <a:txBody>
                    <a:bodyPr/>
                    <a:lstStyle/>
                    <a:p>
                      <a:pPr marL="0" marR="0">
                        <a:lnSpc>
                          <a:spcPct val="107000"/>
                        </a:lnSpc>
                        <a:spcBef>
                          <a:spcPts val="0"/>
                        </a:spcBef>
                        <a:spcAft>
                          <a:spcPts val="0"/>
                        </a:spcAft>
                      </a:pPr>
                      <a:r>
                        <a:rPr lang="en-US" sz="1200">
                          <a:effectLst/>
                        </a:rPr>
                        <a:t>Level 4—Low </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40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75</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115</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145</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r>
              <a:tr h="234686">
                <a:tc vMerge="1">
                  <a:txBody>
                    <a:bodyPr/>
                    <a:lstStyle/>
                    <a:p>
                      <a:endParaRPr lang="en-US"/>
                    </a:p>
                  </a:txBody>
                  <a:tcPr/>
                </a:tc>
                <a:tc>
                  <a:txBody>
                    <a:bodyPr/>
                    <a:lstStyle/>
                    <a:p>
                      <a:pPr marL="0" marR="0">
                        <a:lnSpc>
                          <a:spcPct val="107000"/>
                        </a:lnSpc>
                        <a:spcBef>
                          <a:spcPts val="0"/>
                        </a:spcBef>
                        <a:spcAft>
                          <a:spcPts val="0"/>
                        </a:spcAft>
                      </a:pPr>
                      <a:r>
                        <a:rPr lang="en-US" sz="1200">
                          <a:effectLst/>
                        </a:rPr>
                        <a:t>Level 4—High </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25</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50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a:effectLst/>
                        </a:rPr>
                        <a:t>95</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200" dirty="0">
                          <a:effectLst/>
                        </a:rPr>
                        <a:t>125</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r>
            </a:tbl>
          </a:graphicData>
        </a:graphic>
      </p:graphicFrame>
      <p:sp>
        <p:nvSpPr>
          <p:cNvPr id="4" name="Rectangle 3"/>
          <p:cNvSpPr/>
          <p:nvPr/>
        </p:nvSpPr>
        <p:spPr>
          <a:xfrm>
            <a:off x="4800600" y="4607910"/>
            <a:ext cx="6271270" cy="830997"/>
          </a:xfrm>
          <a:prstGeom prst="rect">
            <a:avLst/>
          </a:prstGeom>
        </p:spPr>
        <p:txBody>
          <a:bodyPr wrap="square">
            <a:spAutoFit/>
          </a:bodyPr>
          <a:lstStyle/>
          <a:p>
            <a:pPr marL="285750" indent="-285750">
              <a:buFont typeface="Arial" panose="020B0604020202020204" pitchFamily="34" charset="0"/>
              <a:buChar char="•"/>
            </a:pPr>
            <a:r>
              <a:rPr lang="en-US" sz="1600" dirty="0" smtClean="0"/>
              <a:t>More </a:t>
            </a:r>
            <a:r>
              <a:rPr lang="en-US" sz="1600" dirty="0"/>
              <a:t>emphasis is placed on the movement: Greater reward for positive growth, </a:t>
            </a:r>
            <a:r>
              <a:rPr lang="en-US" sz="1600" dirty="0" smtClean="0"/>
              <a:t>fewer points for </a:t>
            </a:r>
            <a:r>
              <a:rPr lang="en-US" sz="1600" dirty="0"/>
              <a:t>negative growth. </a:t>
            </a:r>
            <a:endParaRPr lang="en-US" sz="1600" dirty="0" smtClean="0"/>
          </a:p>
          <a:p>
            <a:pPr marL="285750" indent="-285750">
              <a:buFont typeface="Arial" panose="020B0604020202020204" pitchFamily="34" charset="0"/>
              <a:buChar char="•"/>
            </a:pPr>
            <a:r>
              <a:rPr lang="en-US" sz="1600" dirty="0" smtClean="0"/>
              <a:t>The goal is 100 points, as that is the value for staying at a low Level 3. </a:t>
            </a:r>
            <a:endParaRPr lang="en-US" sz="1600" dirty="0"/>
          </a:p>
        </p:txBody>
      </p:sp>
      <p:sp>
        <p:nvSpPr>
          <p:cNvPr id="5" name="TextBox 4"/>
          <p:cNvSpPr txBox="1"/>
          <p:nvPr/>
        </p:nvSpPr>
        <p:spPr>
          <a:xfrm>
            <a:off x="8686800" y="2438400"/>
            <a:ext cx="2286000" cy="830997"/>
          </a:xfrm>
          <a:prstGeom prst="rect">
            <a:avLst/>
          </a:prstGeom>
          <a:noFill/>
        </p:spPr>
        <p:txBody>
          <a:bodyPr wrap="square" rtlCol="0">
            <a:spAutoFit/>
          </a:bodyPr>
          <a:lstStyle/>
          <a:p>
            <a:r>
              <a:rPr lang="en-US" sz="1600" i="1" dirty="0" smtClean="0">
                <a:solidFill>
                  <a:srgbClr val="00B050"/>
                </a:solidFill>
              </a:rPr>
              <a:t>Green numbers need to be re-examined. Criticized as too high.</a:t>
            </a:r>
            <a:endParaRPr lang="en-US" sz="1600" i="1" dirty="0">
              <a:solidFill>
                <a:srgbClr val="00B050"/>
              </a:solidFill>
            </a:endParaRPr>
          </a:p>
        </p:txBody>
      </p:sp>
    </p:spTree>
    <p:extLst>
      <p:ext uri="{BB962C8B-B14F-4D97-AF65-F5344CB8AC3E}">
        <p14:creationId xmlns:p14="http://schemas.microsoft.com/office/powerpoint/2010/main" val="1618231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about this Growth Model</a:t>
            </a:r>
            <a:endParaRPr lang="en-US" dirty="0"/>
          </a:p>
        </p:txBody>
      </p:sp>
      <p:sp>
        <p:nvSpPr>
          <p:cNvPr id="3" name="Text Placeholder 2"/>
          <p:cNvSpPr>
            <a:spLocks noGrp="1"/>
          </p:cNvSpPr>
          <p:nvPr>
            <p:ph type="body" idx="1"/>
          </p:nvPr>
        </p:nvSpPr>
        <p:spPr/>
        <p:txBody>
          <a:bodyPr/>
          <a:lstStyle/>
          <a:p>
            <a:r>
              <a:rPr lang="en-US" dirty="0" smtClean="0"/>
              <a:t>Questions</a:t>
            </a:r>
            <a:endParaRPr lang="en-US" dirty="0"/>
          </a:p>
        </p:txBody>
      </p:sp>
      <p:sp>
        <p:nvSpPr>
          <p:cNvPr id="4" name="Content Placeholder 3"/>
          <p:cNvSpPr>
            <a:spLocks noGrp="1"/>
          </p:cNvSpPr>
          <p:nvPr>
            <p:ph sz="half" idx="2"/>
          </p:nvPr>
        </p:nvSpPr>
        <p:spPr/>
        <p:txBody>
          <a:bodyPr/>
          <a:lstStyle/>
          <a:p>
            <a:pPr marL="457200" indent="-457200">
              <a:buFont typeface="+mj-lt"/>
              <a:buAutoNum type="arabicPeriod"/>
            </a:pPr>
            <a:r>
              <a:rPr lang="en-US" dirty="0" smtClean="0"/>
              <a:t>How were these numbers determined?</a:t>
            </a:r>
          </a:p>
          <a:p>
            <a:pPr marL="457200" indent="-457200">
              <a:buFont typeface="+mj-lt"/>
              <a:buAutoNum type="arabicPeriod"/>
            </a:pPr>
            <a:r>
              <a:rPr lang="en-US" dirty="0" smtClean="0"/>
              <a:t>Why should students get any credit for falling back?</a:t>
            </a:r>
            <a:endParaRPr lang="en-US" dirty="0"/>
          </a:p>
        </p:txBody>
      </p:sp>
      <p:sp>
        <p:nvSpPr>
          <p:cNvPr id="5" name="Text Placeholder 4"/>
          <p:cNvSpPr>
            <a:spLocks noGrp="1"/>
          </p:cNvSpPr>
          <p:nvPr>
            <p:ph type="body" sz="quarter" idx="3"/>
          </p:nvPr>
        </p:nvSpPr>
        <p:spPr/>
        <p:txBody>
          <a:bodyPr/>
          <a:lstStyle/>
          <a:p>
            <a:r>
              <a:rPr lang="en-US" dirty="0" smtClean="0"/>
              <a:t>Answers</a:t>
            </a:r>
            <a:endParaRPr lang="en-US" dirty="0"/>
          </a:p>
        </p:txBody>
      </p:sp>
      <p:sp>
        <p:nvSpPr>
          <p:cNvPr id="6" name="Content Placeholder 5"/>
          <p:cNvSpPr>
            <a:spLocks noGrp="1"/>
          </p:cNvSpPr>
          <p:nvPr>
            <p:ph sz="quarter" idx="4"/>
          </p:nvPr>
        </p:nvSpPr>
        <p:spPr>
          <a:xfrm>
            <a:off x="6412362" y="2821491"/>
            <a:ext cx="4645152" cy="2969709"/>
          </a:xfrm>
        </p:spPr>
        <p:txBody>
          <a:bodyPr>
            <a:normAutofit lnSpcReduction="10000"/>
          </a:bodyPr>
          <a:lstStyle/>
          <a:p>
            <a:pPr marL="457200" indent="-457200">
              <a:buFont typeface="+mj-lt"/>
              <a:buAutoNum type="arabicPeriod"/>
            </a:pPr>
            <a:r>
              <a:rPr lang="en-US" dirty="0" smtClean="0"/>
              <a:t>Modeled from anther state and will be tailored to Oklahoma.</a:t>
            </a:r>
          </a:p>
          <a:p>
            <a:pPr marL="457200" indent="-457200">
              <a:buFont typeface="+mj-lt"/>
              <a:buAutoNum type="arabicPeriod"/>
            </a:pPr>
            <a:r>
              <a:rPr lang="en-US" dirty="0" smtClean="0"/>
              <a:t>The goal is 100. A student moving from a high level 3 to a low level 3 receiving zero points seems harsh. Particularly when it may mean moving from a 320 in one grade to a 318 in the next.</a:t>
            </a:r>
            <a:endParaRPr lang="en-US" dirty="0"/>
          </a:p>
        </p:txBody>
      </p:sp>
    </p:spTree>
    <p:extLst>
      <p:ext uri="{BB962C8B-B14F-4D97-AF65-F5344CB8AC3E}">
        <p14:creationId xmlns:p14="http://schemas.microsoft.com/office/powerpoint/2010/main" val="1314795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ELPA Progress</a:t>
            </a:r>
            <a:endParaRPr lang="en-US" dirty="0"/>
          </a:p>
        </p:txBody>
      </p:sp>
      <p:sp>
        <p:nvSpPr>
          <p:cNvPr id="5" name="Content Placeholder 4"/>
          <p:cNvSpPr>
            <a:spLocks noGrp="1"/>
          </p:cNvSpPr>
          <p:nvPr>
            <p:ph idx="1"/>
          </p:nvPr>
        </p:nvSpPr>
        <p:spPr>
          <a:xfrm>
            <a:off x="1451579" y="2015732"/>
            <a:ext cx="9603275" cy="3623068"/>
          </a:xfrm>
        </p:spPr>
        <p:txBody>
          <a:bodyPr>
            <a:normAutofit fontScale="92500" lnSpcReduction="20000"/>
          </a:bodyPr>
          <a:lstStyle/>
          <a:p>
            <a:r>
              <a:rPr lang="en-US" dirty="0"/>
              <a:t>Make long-term goal that all students should achieve English proficiency within 5 years of entering school. For students currently in system:</a:t>
            </a:r>
          </a:p>
          <a:p>
            <a:pPr lvl="1"/>
            <a:r>
              <a:rPr lang="en-US" dirty="0"/>
              <a:t>Level 1 student has 5 years to exit.</a:t>
            </a:r>
          </a:p>
          <a:p>
            <a:pPr lvl="1"/>
            <a:r>
              <a:rPr lang="en-US" dirty="0"/>
              <a:t>Level 2 student has 4 years to exit</a:t>
            </a:r>
          </a:p>
          <a:p>
            <a:pPr lvl="1"/>
            <a:r>
              <a:rPr lang="en-US" dirty="0"/>
              <a:t>Level 3 student has 3 years to exit</a:t>
            </a:r>
          </a:p>
          <a:p>
            <a:pPr lvl="1"/>
            <a:r>
              <a:rPr lang="en-US" dirty="0"/>
              <a:t>Level 4 student has 2 years to exit</a:t>
            </a:r>
          </a:p>
          <a:p>
            <a:pPr lvl="0"/>
            <a:r>
              <a:rPr lang="en-US" dirty="0"/>
              <a:t>Determine current proficiency levels and set goals for each student to be proficient in five years</a:t>
            </a:r>
          </a:p>
          <a:p>
            <a:pPr lvl="0"/>
            <a:r>
              <a:rPr lang="en-US" dirty="0"/>
              <a:t>Use interim benchmarks to measure </a:t>
            </a:r>
            <a:r>
              <a:rPr lang="en-US" dirty="0" smtClean="0"/>
              <a:t>progress. Students will enter accountability system when they have two years of data.</a:t>
            </a:r>
            <a:endParaRPr lang="en-US" dirty="0"/>
          </a:p>
          <a:p>
            <a:endParaRPr lang="en-US" dirty="0"/>
          </a:p>
        </p:txBody>
      </p:sp>
    </p:spTree>
    <p:extLst>
      <p:ext uri="{BB962C8B-B14F-4D97-AF65-F5344CB8AC3E}">
        <p14:creationId xmlns:p14="http://schemas.microsoft.com/office/powerpoint/2010/main" val="38665608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to Target 5-years</a:t>
            </a:r>
            <a:endParaRPr lang="en-US" dirty="0"/>
          </a:p>
        </p:txBody>
      </p:sp>
      <p:pic>
        <p:nvPicPr>
          <p:cNvPr id="6" name="Picture 5"/>
          <p:cNvPicPr>
            <a:picLocks noChangeAspect="1"/>
          </p:cNvPicPr>
          <p:nvPr/>
        </p:nvPicPr>
        <p:blipFill>
          <a:blip r:embed="rId2"/>
          <a:stretch>
            <a:fillRect/>
          </a:stretch>
        </p:blipFill>
        <p:spPr>
          <a:xfrm>
            <a:off x="1540934" y="1991773"/>
            <a:ext cx="7050088" cy="3914209"/>
          </a:xfrm>
          <a:prstGeom prst="rect">
            <a:avLst/>
          </a:prstGeom>
        </p:spPr>
      </p:pic>
      <p:sp>
        <p:nvSpPr>
          <p:cNvPr id="5" name="TextBox 4"/>
          <p:cNvSpPr txBox="1"/>
          <p:nvPr/>
        </p:nvSpPr>
        <p:spPr>
          <a:xfrm>
            <a:off x="6553200" y="3287486"/>
            <a:ext cx="1976257" cy="1569660"/>
          </a:xfrm>
          <a:prstGeom prst="rect">
            <a:avLst/>
          </a:prstGeom>
          <a:noFill/>
        </p:spPr>
        <p:txBody>
          <a:bodyPr wrap="square" rtlCol="0">
            <a:spAutoFit/>
          </a:bodyPr>
          <a:lstStyle/>
          <a:p>
            <a:r>
              <a:rPr lang="en-US" sz="1600" b="1" u="sng" dirty="0">
                <a:solidFill>
                  <a:srgbClr val="C00000"/>
                </a:solidFill>
              </a:rPr>
              <a:t>TIMELINE</a:t>
            </a:r>
          </a:p>
          <a:p>
            <a:r>
              <a:rPr lang="en-US" sz="1600" dirty="0">
                <a:solidFill>
                  <a:prstClr val="black"/>
                </a:solidFill>
              </a:rPr>
              <a:t>Level 1.0 – 5 years</a:t>
            </a:r>
          </a:p>
          <a:p>
            <a:r>
              <a:rPr lang="en-US" sz="1600" dirty="0">
                <a:solidFill>
                  <a:prstClr val="black"/>
                </a:solidFill>
              </a:rPr>
              <a:t>Level 2.0 – 4 years</a:t>
            </a:r>
          </a:p>
          <a:p>
            <a:r>
              <a:rPr lang="en-US" sz="1600" dirty="0">
                <a:solidFill>
                  <a:prstClr val="black"/>
                </a:solidFill>
              </a:rPr>
              <a:t>Level 3.0 – 3 years</a:t>
            </a:r>
          </a:p>
          <a:p>
            <a:r>
              <a:rPr lang="en-US" sz="1600" dirty="0">
                <a:solidFill>
                  <a:prstClr val="black"/>
                </a:solidFill>
              </a:rPr>
              <a:t>Level 4.0 – 2 years</a:t>
            </a:r>
          </a:p>
          <a:p>
            <a:r>
              <a:rPr lang="en-US" sz="1600" dirty="0">
                <a:solidFill>
                  <a:prstClr val="black"/>
                </a:solidFill>
              </a:rPr>
              <a:t>Exit Level 5.0</a:t>
            </a:r>
          </a:p>
        </p:txBody>
      </p:sp>
    </p:spTree>
    <p:extLst>
      <p:ext uri="{BB962C8B-B14F-4D97-AF65-F5344CB8AC3E}">
        <p14:creationId xmlns:p14="http://schemas.microsoft.com/office/powerpoint/2010/main" val="9802977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 for Schools with ELLs</a:t>
            </a:r>
            <a:endParaRPr lang="en-US" dirty="0"/>
          </a:p>
        </p:txBody>
      </p:sp>
      <p:sp>
        <p:nvSpPr>
          <p:cNvPr id="4" name="Text Placeholder 3"/>
          <p:cNvSpPr>
            <a:spLocks noGrp="1"/>
          </p:cNvSpPr>
          <p:nvPr>
            <p:ph type="body" idx="1"/>
          </p:nvPr>
        </p:nvSpPr>
        <p:spPr/>
        <p:txBody>
          <a:bodyPr/>
          <a:lstStyle/>
          <a:p>
            <a:r>
              <a:rPr lang="en-US" dirty="0" smtClean="0"/>
              <a:t>Questions</a:t>
            </a:r>
            <a:endParaRPr lang="en-US" dirty="0"/>
          </a:p>
        </p:txBody>
      </p:sp>
      <p:sp>
        <p:nvSpPr>
          <p:cNvPr id="5" name="Content Placeholder 4"/>
          <p:cNvSpPr>
            <a:spLocks noGrp="1"/>
          </p:cNvSpPr>
          <p:nvPr>
            <p:ph sz="half" idx="2"/>
          </p:nvPr>
        </p:nvSpPr>
        <p:spPr/>
        <p:txBody>
          <a:bodyPr/>
          <a:lstStyle/>
          <a:p>
            <a:pPr marL="457200" indent="-457200">
              <a:buFont typeface="+mj-lt"/>
              <a:buAutoNum type="arabicPeriod"/>
            </a:pPr>
            <a:r>
              <a:rPr lang="en-US" dirty="0" smtClean="0"/>
              <a:t>Does this mean that English language learners have to test their first year in school?</a:t>
            </a:r>
          </a:p>
          <a:p>
            <a:pPr marL="0" indent="0">
              <a:buNone/>
            </a:pPr>
            <a:endParaRPr lang="en-US" dirty="0" smtClean="0"/>
          </a:p>
          <a:p>
            <a:pPr marL="457200" indent="-457200">
              <a:buFont typeface="+mj-lt"/>
              <a:buAutoNum type="arabicPeriod" startAt="2"/>
            </a:pPr>
            <a:r>
              <a:rPr lang="en-US" dirty="0" smtClean="0"/>
              <a:t>Does this include all students in grades K–12?</a:t>
            </a:r>
            <a:endParaRPr lang="en-US" dirty="0"/>
          </a:p>
        </p:txBody>
      </p:sp>
      <p:sp>
        <p:nvSpPr>
          <p:cNvPr id="6" name="Text Placeholder 5"/>
          <p:cNvSpPr>
            <a:spLocks noGrp="1"/>
          </p:cNvSpPr>
          <p:nvPr>
            <p:ph type="body" sz="quarter" idx="3"/>
          </p:nvPr>
        </p:nvSpPr>
        <p:spPr/>
        <p:txBody>
          <a:bodyPr/>
          <a:lstStyle/>
          <a:p>
            <a:r>
              <a:rPr lang="en-US" dirty="0" smtClean="0"/>
              <a:t>Answers</a:t>
            </a:r>
            <a:endParaRPr lang="en-US" dirty="0"/>
          </a:p>
        </p:txBody>
      </p:sp>
      <p:sp>
        <p:nvSpPr>
          <p:cNvPr id="7" name="Content Placeholder 6"/>
          <p:cNvSpPr>
            <a:spLocks noGrp="1"/>
          </p:cNvSpPr>
          <p:nvPr>
            <p:ph sz="quarter" idx="4"/>
          </p:nvPr>
        </p:nvSpPr>
        <p:spPr>
          <a:xfrm>
            <a:off x="6412362" y="2821491"/>
            <a:ext cx="4865238" cy="2741109"/>
          </a:xfrm>
        </p:spPr>
        <p:txBody>
          <a:bodyPr>
            <a:normAutofit fontScale="92500" lnSpcReduction="20000"/>
          </a:bodyPr>
          <a:lstStyle/>
          <a:p>
            <a:pPr marL="457200" indent="-457200">
              <a:buFont typeface="+mj-lt"/>
              <a:buAutoNum type="arabicPeriod"/>
            </a:pPr>
            <a:r>
              <a:rPr lang="en-US" dirty="0" smtClean="0"/>
              <a:t>ELLs will test the first year only to provide a baseline. Their scores will not be used for accountability. Second year, their ELPA scores will count, and their ELA and math growth scores will count. Third year, growth and proficiency will count.</a:t>
            </a:r>
          </a:p>
          <a:p>
            <a:pPr marL="457200" indent="-457200">
              <a:buFont typeface="+mj-lt"/>
              <a:buAutoNum type="arabicPeriod"/>
            </a:pPr>
            <a:r>
              <a:rPr lang="en-US" dirty="0" smtClean="0"/>
              <a:t>This indicator will be for all ELLs. A K–5 school will include grades</a:t>
            </a:r>
            <a:endParaRPr lang="en-US" dirty="0"/>
          </a:p>
        </p:txBody>
      </p:sp>
      <p:sp>
        <p:nvSpPr>
          <p:cNvPr id="8" name="Content Placeholder 4"/>
          <p:cNvSpPr txBox="1">
            <a:spLocks/>
          </p:cNvSpPr>
          <p:nvPr/>
        </p:nvSpPr>
        <p:spPr>
          <a:xfrm>
            <a:off x="1524000" y="2824269"/>
            <a:ext cx="4645152" cy="2644457"/>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457200" indent="-457200">
              <a:buFont typeface="+mj-lt"/>
              <a:buAutoNum type="arabicPeriod"/>
            </a:pPr>
            <a:endParaRPr lang="en-US" dirty="0"/>
          </a:p>
        </p:txBody>
      </p:sp>
      <p:sp>
        <p:nvSpPr>
          <p:cNvPr id="9" name="Content Placeholder 6"/>
          <p:cNvSpPr txBox="1">
            <a:spLocks/>
          </p:cNvSpPr>
          <p:nvPr/>
        </p:nvSpPr>
        <p:spPr>
          <a:xfrm>
            <a:off x="6489171" y="2821491"/>
            <a:ext cx="4645152" cy="2637371"/>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457200" indent="-457200">
              <a:buFont typeface="+mj-lt"/>
              <a:buAutoNum type="arabicPeriod"/>
            </a:pPr>
            <a:endParaRPr lang="en-US" dirty="0"/>
          </a:p>
        </p:txBody>
      </p:sp>
    </p:spTree>
    <p:extLst>
      <p:ext uri="{BB962C8B-B14F-4D97-AF65-F5344CB8AC3E}">
        <p14:creationId xmlns:p14="http://schemas.microsoft.com/office/powerpoint/2010/main" val="23519764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Indicators</a:t>
            </a:r>
            <a:endParaRPr lang="en-US" dirty="0"/>
          </a:p>
        </p:txBody>
      </p:sp>
      <p:sp>
        <p:nvSpPr>
          <p:cNvPr id="4" name="Text Placeholder 3"/>
          <p:cNvSpPr>
            <a:spLocks noGrp="1"/>
          </p:cNvSpPr>
          <p:nvPr>
            <p:ph type="body" idx="1"/>
          </p:nvPr>
        </p:nvSpPr>
        <p:spPr>
          <a:xfrm>
            <a:off x="1447191" y="2019549"/>
            <a:ext cx="4645152" cy="495051"/>
          </a:xfrm>
        </p:spPr>
        <p:txBody>
          <a:bodyPr/>
          <a:lstStyle/>
          <a:p>
            <a:r>
              <a:rPr lang="en-US" dirty="0" smtClean="0"/>
              <a:t>Elementary/Middle</a:t>
            </a:r>
            <a:endParaRPr lang="en-US" dirty="0"/>
          </a:p>
        </p:txBody>
      </p:sp>
      <p:sp>
        <p:nvSpPr>
          <p:cNvPr id="5" name="Content Placeholder 4"/>
          <p:cNvSpPr>
            <a:spLocks noGrp="1"/>
          </p:cNvSpPr>
          <p:nvPr>
            <p:ph sz="half" idx="2"/>
          </p:nvPr>
        </p:nvSpPr>
        <p:spPr>
          <a:xfrm>
            <a:off x="1447191" y="2514601"/>
            <a:ext cx="4645152" cy="2954126"/>
          </a:xfrm>
        </p:spPr>
        <p:txBody>
          <a:bodyPr/>
          <a:lstStyle/>
          <a:p>
            <a:r>
              <a:rPr lang="en-US" dirty="0" smtClean="0"/>
              <a:t>Chronic absenteeism</a:t>
            </a:r>
          </a:p>
          <a:p>
            <a:pPr lvl="1"/>
            <a:r>
              <a:rPr lang="en-US" dirty="0" smtClean="0"/>
              <a:t>Typically defined as missing 15+ days a year or 10% or more of school days.</a:t>
            </a:r>
          </a:p>
          <a:p>
            <a:pPr lvl="1"/>
            <a:r>
              <a:rPr lang="en-US" dirty="0" smtClean="0"/>
              <a:t>OSDE has chosen to use the metric of 10% of school days, which is 18 days per year.</a:t>
            </a:r>
            <a:endParaRPr lang="en-US" dirty="0"/>
          </a:p>
        </p:txBody>
      </p:sp>
      <p:sp>
        <p:nvSpPr>
          <p:cNvPr id="6" name="Text Placeholder 5"/>
          <p:cNvSpPr>
            <a:spLocks noGrp="1"/>
          </p:cNvSpPr>
          <p:nvPr>
            <p:ph type="body" sz="quarter" idx="3"/>
          </p:nvPr>
        </p:nvSpPr>
        <p:spPr>
          <a:xfrm>
            <a:off x="6412362" y="2023003"/>
            <a:ext cx="4645152" cy="491597"/>
          </a:xfrm>
        </p:spPr>
        <p:txBody>
          <a:bodyPr/>
          <a:lstStyle/>
          <a:p>
            <a:r>
              <a:rPr lang="en-US" dirty="0" smtClean="0"/>
              <a:t>High School</a:t>
            </a:r>
            <a:endParaRPr lang="en-US" dirty="0"/>
          </a:p>
        </p:txBody>
      </p:sp>
      <p:sp>
        <p:nvSpPr>
          <p:cNvPr id="7" name="Content Placeholder 6"/>
          <p:cNvSpPr>
            <a:spLocks noGrp="1"/>
          </p:cNvSpPr>
          <p:nvPr>
            <p:ph sz="quarter" idx="4"/>
          </p:nvPr>
        </p:nvSpPr>
        <p:spPr>
          <a:xfrm>
            <a:off x="6412362" y="2514601"/>
            <a:ext cx="4645152" cy="3200399"/>
          </a:xfrm>
        </p:spPr>
        <p:txBody>
          <a:bodyPr>
            <a:normAutofit lnSpcReduction="10000"/>
          </a:bodyPr>
          <a:lstStyle/>
          <a:p>
            <a:r>
              <a:rPr lang="en-US" i="1" dirty="0" smtClean="0"/>
              <a:t>(No growth measure until a cohort of students has taken the new 8</a:t>
            </a:r>
            <a:r>
              <a:rPr lang="en-US" i="1" baseline="30000" dirty="0" smtClean="0"/>
              <a:t>th</a:t>
            </a:r>
            <a:r>
              <a:rPr lang="en-US" i="1" dirty="0" smtClean="0"/>
              <a:t> grade test in 2017 and the HS test in 2020.)</a:t>
            </a:r>
          </a:p>
          <a:p>
            <a:r>
              <a:rPr lang="en-US" dirty="0" smtClean="0"/>
              <a:t>Chronic absenteeism</a:t>
            </a:r>
          </a:p>
          <a:p>
            <a:r>
              <a:rPr lang="en-US" dirty="0" smtClean="0"/>
              <a:t>Graduation rate (4 </a:t>
            </a:r>
            <a:r>
              <a:rPr lang="en-US" dirty="0" err="1" smtClean="0"/>
              <a:t>yr</a:t>
            </a:r>
            <a:r>
              <a:rPr lang="en-US" dirty="0" smtClean="0"/>
              <a:t>/5 </a:t>
            </a:r>
            <a:r>
              <a:rPr lang="en-US" dirty="0" err="1" smtClean="0"/>
              <a:t>yr</a:t>
            </a:r>
            <a:r>
              <a:rPr lang="en-US" dirty="0" smtClean="0"/>
              <a:t>/6 </a:t>
            </a:r>
            <a:r>
              <a:rPr lang="en-US" dirty="0" err="1" smtClean="0"/>
              <a:t>yr</a:t>
            </a:r>
            <a:r>
              <a:rPr lang="en-US" dirty="0" smtClean="0"/>
              <a:t>)</a:t>
            </a:r>
          </a:p>
          <a:p>
            <a:r>
              <a:rPr lang="en-US" dirty="0" smtClean="0"/>
              <a:t>Participation in AP/IB/dual (concurrent) enrollment/internship/apprenticeship/ industry certification</a:t>
            </a:r>
            <a:endParaRPr lang="en-US" dirty="0"/>
          </a:p>
          <a:p>
            <a:endParaRPr lang="en-US" dirty="0"/>
          </a:p>
        </p:txBody>
      </p:sp>
    </p:spTree>
    <p:extLst>
      <p:ext uri="{BB962C8B-B14F-4D97-AF65-F5344CB8AC3E}">
        <p14:creationId xmlns:p14="http://schemas.microsoft.com/office/powerpoint/2010/main" val="13666187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Chronic Absenteeism</a:t>
            </a:r>
            <a:endParaRPr lang="en-US" dirty="0"/>
          </a:p>
        </p:txBody>
      </p:sp>
      <p:sp>
        <p:nvSpPr>
          <p:cNvPr id="7" name="Content Placeholder 6"/>
          <p:cNvSpPr>
            <a:spLocks noGrp="1"/>
          </p:cNvSpPr>
          <p:nvPr>
            <p:ph idx="1"/>
          </p:nvPr>
        </p:nvSpPr>
        <p:spPr>
          <a:xfrm>
            <a:off x="1451579" y="2015732"/>
            <a:ext cx="9603275" cy="3699268"/>
          </a:xfrm>
        </p:spPr>
        <p:txBody>
          <a:bodyPr>
            <a:normAutofit lnSpcReduction="10000"/>
          </a:bodyPr>
          <a:lstStyle/>
          <a:p>
            <a:r>
              <a:rPr lang="en-US" dirty="0" smtClean="0"/>
              <a:t>Indicator focuses on issue of a single student missing multiple days rather than multiple students missing a single day.</a:t>
            </a:r>
          </a:p>
          <a:p>
            <a:r>
              <a:rPr lang="en-US" dirty="0" smtClean="0"/>
              <a:t>Follows research:</a:t>
            </a:r>
          </a:p>
          <a:p>
            <a:pPr lvl="1"/>
            <a:r>
              <a:rPr lang="en-US" dirty="0"/>
              <a:t>S</a:t>
            </a:r>
            <a:r>
              <a:rPr lang="en-US" dirty="0" smtClean="0"/>
              <a:t>tudents </a:t>
            </a:r>
            <a:r>
              <a:rPr lang="en-US" dirty="0"/>
              <a:t>who are chronically absent in sixth grade are much less likely to graduate high school on time, if at all </a:t>
            </a:r>
            <a:endParaRPr lang="en-US" dirty="0" smtClean="0"/>
          </a:p>
          <a:p>
            <a:pPr lvl="1"/>
            <a:r>
              <a:rPr lang="en-US" dirty="0" smtClean="0"/>
              <a:t>Chronic </a:t>
            </a:r>
            <a:r>
              <a:rPr lang="en-US" dirty="0"/>
              <a:t>absence in kindergarten </a:t>
            </a:r>
            <a:r>
              <a:rPr lang="en-US" dirty="0" smtClean="0"/>
              <a:t>is associated </a:t>
            </a:r>
            <a:r>
              <a:rPr lang="en-US" dirty="0"/>
              <a:t>with lower academic performance in first </a:t>
            </a:r>
            <a:r>
              <a:rPr lang="en-US" dirty="0" smtClean="0"/>
              <a:t>grade.</a:t>
            </a:r>
          </a:p>
          <a:p>
            <a:pPr lvl="1"/>
            <a:r>
              <a:rPr lang="en-US" dirty="0" smtClean="0"/>
              <a:t>In California, </a:t>
            </a:r>
            <a:r>
              <a:rPr lang="en-US" dirty="0"/>
              <a:t>only 17 percent of the students who were chronically absent in both kindergarten and 1st grade were reading proficiently by 3rd grade, compared with 64 percent of those with good attendance in the early years</a:t>
            </a:r>
          </a:p>
        </p:txBody>
      </p:sp>
    </p:spTree>
    <p:extLst>
      <p:ext uri="{BB962C8B-B14F-4D97-AF65-F5344CB8AC3E}">
        <p14:creationId xmlns:p14="http://schemas.microsoft.com/office/powerpoint/2010/main" val="3692353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School Graduation Rate</a:t>
            </a:r>
            <a:endParaRPr lang="en-US" dirty="0"/>
          </a:p>
        </p:txBody>
      </p:sp>
      <p:sp>
        <p:nvSpPr>
          <p:cNvPr id="7" name="Content Placeholder 6"/>
          <p:cNvSpPr>
            <a:spLocks noGrp="1"/>
          </p:cNvSpPr>
          <p:nvPr>
            <p:ph idx="1"/>
          </p:nvPr>
        </p:nvSpPr>
        <p:spPr>
          <a:xfrm>
            <a:off x="1451579" y="2015732"/>
            <a:ext cx="9603275" cy="3699268"/>
          </a:xfrm>
        </p:spPr>
        <p:txBody>
          <a:bodyPr>
            <a:normAutofit/>
          </a:bodyPr>
          <a:lstStyle/>
          <a:p>
            <a:r>
              <a:rPr lang="en-US" dirty="0" smtClean="0"/>
              <a:t>The graduation rate will focus on 4-year graduation using the current formula. </a:t>
            </a:r>
          </a:p>
          <a:p>
            <a:r>
              <a:rPr lang="en-US" dirty="0" smtClean="0"/>
              <a:t>Then, the percentage of students who graduated in 5 years will be calculated, multiplied by 0.85 and added to the 4-year percentage. </a:t>
            </a:r>
          </a:p>
          <a:p>
            <a:pPr lvl="1"/>
            <a:r>
              <a:rPr lang="en-US" dirty="0" smtClean="0"/>
              <a:t>We do not want schools to give up on students who do not graduate in 4-years</a:t>
            </a:r>
          </a:p>
          <a:p>
            <a:r>
              <a:rPr lang="en-US" dirty="0" smtClean="0"/>
              <a:t>The percentage of students who graduated in 6 years will be calculated, multiplied by 0.50 and added in. </a:t>
            </a:r>
          </a:p>
          <a:p>
            <a:pPr lvl="1"/>
            <a:r>
              <a:rPr lang="en-US" dirty="0" smtClean="0"/>
              <a:t>OSDE will monitor the 6-year graduation rate to ensure it is not creating perverse incentives.</a:t>
            </a:r>
          </a:p>
          <a:p>
            <a:pPr lvl="1"/>
            <a:r>
              <a:rPr lang="en-US" dirty="0" smtClean="0"/>
              <a:t>Later graduation is often associated with an IEP, and we do not want to penalize schools for providing students with disabilities the extra instructional time needed and allowed.</a:t>
            </a:r>
          </a:p>
        </p:txBody>
      </p:sp>
    </p:spTree>
    <p:extLst>
      <p:ext uri="{BB962C8B-B14F-4D97-AF65-F5344CB8AC3E}">
        <p14:creationId xmlns:p14="http://schemas.microsoft.com/office/powerpoint/2010/main" val="6637980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Force Meetings</a:t>
            </a:r>
            <a:endParaRPr lang="en-US" dirty="0"/>
          </a:p>
        </p:txBody>
      </p:sp>
      <p:sp>
        <p:nvSpPr>
          <p:cNvPr id="3" name="Content Placeholder 2"/>
          <p:cNvSpPr>
            <a:spLocks noGrp="1"/>
          </p:cNvSpPr>
          <p:nvPr>
            <p:ph idx="1"/>
          </p:nvPr>
        </p:nvSpPr>
        <p:spPr/>
        <p:txBody>
          <a:bodyPr/>
          <a:lstStyle/>
          <a:p>
            <a:r>
              <a:rPr lang="en-US" dirty="0" smtClean="0"/>
              <a:t>Four between August and November</a:t>
            </a:r>
          </a:p>
          <a:p>
            <a:r>
              <a:rPr lang="en-US" dirty="0" smtClean="0"/>
              <a:t>Involved ~95 stakeholders from around Oklahoma</a:t>
            </a:r>
          </a:p>
          <a:p>
            <a:r>
              <a:rPr lang="en-US" dirty="0" smtClean="0"/>
              <a:t>Tasked with developing a system to meet both ESSA and Oklahoma statutes</a:t>
            </a:r>
          </a:p>
          <a:p>
            <a:r>
              <a:rPr lang="en-US" dirty="0" smtClean="0"/>
              <a:t>Agreed on an approach, but many numbers are hypothetical </a:t>
            </a:r>
          </a:p>
          <a:p>
            <a:pPr lvl="1"/>
            <a:r>
              <a:rPr lang="en-US" dirty="0" smtClean="0"/>
              <a:t>Need to see scale and cut scores for new grade 3–8 assessment</a:t>
            </a:r>
          </a:p>
          <a:p>
            <a:pPr lvl="1"/>
            <a:r>
              <a:rPr lang="en-US" dirty="0" smtClean="0"/>
              <a:t>Waiting on contract award for nationally-recognized college readiness assessment</a:t>
            </a:r>
          </a:p>
          <a:p>
            <a:pPr lvl="1"/>
            <a:r>
              <a:rPr lang="en-US" dirty="0" smtClean="0"/>
              <a:t>Accountability and assessment are quite intertwined.</a:t>
            </a:r>
            <a:endParaRPr lang="en-US" dirty="0"/>
          </a:p>
        </p:txBody>
      </p:sp>
    </p:spTree>
    <p:extLst>
      <p:ext uri="{BB962C8B-B14F-4D97-AF65-F5344CB8AC3E}">
        <p14:creationId xmlns:p14="http://schemas.microsoft.com/office/powerpoint/2010/main" val="2065727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Postsecondary Participation</a:t>
            </a:r>
            <a:endParaRPr lang="en-US" dirty="0"/>
          </a:p>
        </p:txBody>
      </p:sp>
      <p:sp>
        <p:nvSpPr>
          <p:cNvPr id="3" name="Content Placeholder 2"/>
          <p:cNvSpPr>
            <a:spLocks noGrp="1"/>
          </p:cNvSpPr>
          <p:nvPr>
            <p:ph idx="1"/>
          </p:nvPr>
        </p:nvSpPr>
        <p:spPr>
          <a:xfrm>
            <a:off x="1451579" y="2015732"/>
            <a:ext cx="9603275" cy="3775468"/>
          </a:xfrm>
        </p:spPr>
        <p:txBody>
          <a:bodyPr>
            <a:normAutofit fontScale="92500" lnSpcReduction="20000"/>
          </a:bodyPr>
          <a:lstStyle/>
          <a:p>
            <a:r>
              <a:rPr lang="en-US" dirty="0"/>
              <a:t>For the first year, the focus on post-secondary activities will be on participation. </a:t>
            </a:r>
            <a:r>
              <a:rPr lang="en-US" dirty="0" smtClean="0"/>
              <a:t>Schools will receive credit for the percentage of their students enrolling and completing the following activities:</a:t>
            </a:r>
          </a:p>
          <a:p>
            <a:pPr lvl="1"/>
            <a:r>
              <a:rPr lang="en-US" dirty="0" smtClean="0"/>
              <a:t>AP courses</a:t>
            </a:r>
          </a:p>
          <a:p>
            <a:pPr lvl="1"/>
            <a:r>
              <a:rPr lang="en-US" dirty="0" smtClean="0"/>
              <a:t>IB program</a:t>
            </a:r>
          </a:p>
          <a:p>
            <a:pPr lvl="1"/>
            <a:r>
              <a:rPr lang="en-US" dirty="0" smtClean="0"/>
              <a:t>Dual enrollment</a:t>
            </a:r>
          </a:p>
          <a:p>
            <a:pPr lvl="1"/>
            <a:r>
              <a:rPr lang="en-US" dirty="0" smtClean="0"/>
              <a:t>Career-based internship or apprenticeship</a:t>
            </a:r>
          </a:p>
          <a:p>
            <a:pPr lvl="1"/>
            <a:r>
              <a:rPr lang="en-US" dirty="0"/>
              <a:t>I</a:t>
            </a:r>
            <a:r>
              <a:rPr lang="en-US" dirty="0" smtClean="0"/>
              <a:t>ndustry </a:t>
            </a:r>
            <a:r>
              <a:rPr lang="en-US" dirty="0"/>
              <a:t>certification</a:t>
            </a:r>
            <a:endParaRPr lang="en-US" dirty="0" smtClean="0"/>
          </a:p>
          <a:p>
            <a:r>
              <a:rPr lang="en-US" dirty="0" smtClean="0"/>
              <a:t>As </a:t>
            </a:r>
            <a:r>
              <a:rPr lang="en-US" dirty="0"/>
              <a:t>programs become more available to students, the goal will shift from participation to successful outcomes. (E.g., move from rewarding enrollment in an AP course to rewarding the </a:t>
            </a:r>
            <a:r>
              <a:rPr lang="en-US" dirty="0" smtClean="0"/>
              <a:t>receipt </a:t>
            </a:r>
            <a:r>
              <a:rPr lang="en-US" dirty="0"/>
              <a:t>of a 3 or higher on the AP test.)</a:t>
            </a:r>
          </a:p>
          <a:p>
            <a:endParaRPr lang="en-US" dirty="0"/>
          </a:p>
        </p:txBody>
      </p:sp>
    </p:spTree>
    <p:extLst>
      <p:ext uri="{BB962C8B-B14F-4D97-AF65-F5344CB8AC3E}">
        <p14:creationId xmlns:p14="http://schemas.microsoft.com/office/powerpoint/2010/main" val="1954929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Bringing it all together into a summative judgment</a:t>
            </a:r>
            <a:endParaRPr lang="en-US" dirty="0"/>
          </a:p>
        </p:txBody>
      </p:sp>
      <p:sp>
        <p:nvSpPr>
          <p:cNvPr id="3" name="Content Placeholder 2"/>
          <p:cNvSpPr>
            <a:spLocks noGrp="1"/>
          </p:cNvSpPr>
          <p:nvPr>
            <p:ph idx="1"/>
          </p:nvPr>
        </p:nvSpPr>
        <p:spPr>
          <a:xfrm>
            <a:off x="1451579" y="2015732"/>
            <a:ext cx="9603275" cy="3699268"/>
          </a:xfrm>
        </p:spPr>
        <p:txBody>
          <a:bodyPr>
            <a:normAutofit fontScale="92500"/>
          </a:bodyPr>
          <a:lstStyle/>
          <a:p>
            <a:r>
              <a:rPr lang="en-US" dirty="0" smtClean="0"/>
              <a:t>The indicators were given weights by the Task Force. The weights summed to 90 points for schools with at least 30 English learners and to 75 points for schools with fewer than 30.</a:t>
            </a:r>
          </a:p>
          <a:p>
            <a:r>
              <a:rPr lang="en-US" dirty="0" smtClean="0"/>
              <a:t>A rubric was created to spread most schools in the B, C, and D grades, with fewer schools in A or F. </a:t>
            </a:r>
            <a:r>
              <a:rPr lang="en-US" dirty="0"/>
              <a:t> </a:t>
            </a:r>
            <a:r>
              <a:rPr lang="en-US" dirty="0" smtClean="0"/>
              <a:t>Assuming strong rigor in assessments and proficient cut score.</a:t>
            </a:r>
          </a:p>
          <a:p>
            <a:r>
              <a:rPr lang="en-US" dirty="0" smtClean="0"/>
              <a:t>The approach is similar to what a teacher does with a grade book, as assignments are worth different points, and rubrics are created to ensure an appropriate spread of grades.</a:t>
            </a:r>
          </a:p>
          <a:p>
            <a:r>
              <a:rPr lang="en-US" dirty="0" smtClean="0"/>
              <a:t>As a majority of schools improve to As and </a:t>
            </a:r>
            <a:r>
              <a:rPr lang="en-US" dirty="0" err="1" smtClean="0"/>
              <a:t>Bs</a:t>
            </a:r>
            <a:r>
              <a:rPr lang="en-US" dirty="0" smtClean="0"/>
              <a:t>, the rubric will be adjusted to highlight the greatest success.</a:t>
            </a:r>
            <a:endParaRPr lang="en-US" dirty="0"/>
          </a:p>
        </p:txBody>
      </p:sp>
    </p:spTree>
    <p:extLst>
      <p:ext uri="{BB962C8B-B14F-4D97-AF65-F5344CB8AC3E}">
        <p14:creationId xmlns:p14="http://schemas.microsoft.com/office/powerpoint/2010/main" val="27876135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Sample Elementary or Secondary Table</a:t>
            </a:r>
            <a:endParaRPr lang="en-US" dirty="0"/>
          </a:p>
        </p:txBody>
      </p:sp>
      <p:sp>
        <p:nvSpPr>
          <p:cNvPr id="5" name="Text Placeholder 4"/>
          <p:cNvSpPr>
            <a:spLocks noGrp="1"/>
          </p:cNvSpPr>
          <p:nvPr>
            <p:ph type="body" sz="half" idx="2"/>
          </p:nvPr>
        </p:nvSpPr>
        <p:spPr>
          <a:xfrm>
            <a:off x="1444671" y="3205491"/>
            <a:ext cx="3432129" cy="2248181"/>
          </a:xfrm>
        </p:spPr>
        <p:txBody>
          <a:bodyPr>
            <a:normAutofit/>
          </a:bodyPr>
          <a:lstStyle/>
          <a:p>
            <a:pPr>
              <a:lnSpc>
                <a:spcPct val="107000"/>
              </a:lnSpc>
              <a:spcBef>
                <a:spcPts val="600"/>
              </a:spcBef>
              <a:tabLst>
                <a:tab pos="630238" algn="l"/>
                <a:tab pos="1714500" algn="l"/>
              </a:tabLst>
            </a:pPr>
            <a:r>
              <a:rPr lang="en-US" dirty="0">
                <a:latin typeface="Calibri" panose="020F0502020204030204" pitchFamily="34" charset="0"/>
                <a:ea typeface="SimSun" panose="02010600030101010101" pitchFamily="2" charset="-122"/>
                <a:cs typeface="Arial" panose="020B0604020202020204" pitchFamily="34" charset="0"/>
              </a:rPr>
              <a:t>	With ELL	Without ELL</a:t>
            </a:r>
          </a:p>
          <a:p>
            <a:pPr marR="0" lvl="0">
              <a:lnSpc>
                <a:spcPct val="107000"/>
              </a:lnSpc>
              <a:spcBef>
                <a:spcPts val="0"/>
              </a:spcBef>
              <a:spcAft>
                <a:spcPts val="0"/>
              </a:spcAft>
              <a:tabLst>
                <a:tab pos="630238" algn="l"/>
                <a:tab pos="1714500" algn="l"/>
              </a:tabLst>
            </a:pPr>
            <a:r>
              <a:rPr lang="en-US" dirty="0">
                <a:latin typeface="Calibri" panose="020F0502020204030204" pitchFamily="34" charset="0"/>
                <a:ea typeface="SimSun" panose="02010600030101010101" pitchFamily="2" charset="-122"/>
                <a:cs typeface="Arial" panose="020B0604020202020204" pitchFamily="34" charset="0"/>
              </a:rPr>
              <a:t>A	</a:t>
            </a:r>
            <a:r>
              <a:rPr lang="en-US" dirty="0" smtClean="0">
                <a:latin typeface="Calibri" panose="020F0502020204030204" pitchFamily="34" charset="0"/>
                <a:ea typeface="SimSun" panose="02010600030101010101" pitchFamily="2" charset="-122"/>
                <a:cs typeface="Arial" panose="020B0604020202020204" pitchFamily="34" charset="0"/>
              </a:rPr>
              <a:t>&gt; </a:t>
            </a:r>
            <a:r>
              <a:rPr lang="en-US" dirty="0">
                <a:latin typeface="Calibri" panose="020F0502020204030204" pitchFamily="34" charset="0"/>
                <a:ea typeface="SimSun" panose="02010600030101010101" pitchFamily="2" charset="-122"/>
                <a:cs typeface="Arial" panose="020B0604020202020204" pitchFamily="34" charset="0"/>
              </a:rPr>
              <a:t>70	</a:t>
            </a:r>
            <a:r>
              <a:rPr lang="en-US" dirty="0" smtClean="0">
                <a:latin typeface="Calibri" panose="020F0502020204030204" pitchFamily="34" charset="0"/>
                <a:ea typeface="SimSun" panose="02010600030101010101" pitchFamily="2" charset="-122"/>
                <a:cs typeface="Arial" panose="020B0604020202020204" pitchFamily="34" charset="0"/>
              </a:rPr>
              <a:t>&gt; 60</a:t>
            </a:r>
            <a:endParaRPr lang="en-US" dirty="0">
              <a:latin typeface="Calibri" panose="020F0502020204030204" pitchFamily="34" charset="0"/>
              <a:ea typeface="SimSun" panose="02010600030101010101" pitchFamily="2" charset="-122"/>
              <a:cs typeface="Arial" panose="020B0604020202020204" pitchFamily="34" charset="0"/>
            </a:endParaRPr>
          </a:p>
          <a:p>
            <a:pPr marR="0" lvl="0">
              <a:lnSpc>
                <a:spcPct val="107000"/>
              </a:lnSpc>
              <a:spcBef>
                <a:spcPts val="0"/>
              </a:spcBef>
              <a:spcAft>
                <a:spcPts val="0"/>
              </a:spcAft>
              <a:tabLst>
                <a:tab pos="630238" algn="l"/>
                <a:tab pos="1714500" algn="l"/>
              </a:tabLst>
            </a:pPr>
            <a:r>
              <a:rPr lang="en-US" dirty="0">
                <a:latin typeface="Calibri" panose="020F0502020204030204" pitchFamily="34" charset="0"/>
                <a:ea typeface="SimSun" panose="02010600030101010101" pitchFamily="2" charset="-122"/>
                <a:cs typeface="Arial" panose="020B0604020202020204" pitchFamily="34" charset="0"/>
              </a:rPr>
              <a:t>B 	57–70.00	47–60.00</a:t>
            </a:r>
          </a:p>
          <a:p>
            <a:pPr marR="0" lvl="0">
              <a:lnSpc>
                <a:spcPct val="107000"/>
              </a:lnSpc>
              <a:spcBef>
                <a:spcPts val="0"/>
              </a:spcBef>
              <a:spcAft>
                <a:spcPts val="0"/>
              </a:spcAft>
              <a:tabLst>
                <a:tab pos="630238" algn="l"/>
                <a:tab pos="1714500" algn="l"/>
              </a:tabLst>
            </a:pPr>
            <a:r>
              <a:rPr lang="en-US" dirty="0">
                <a:latin typeface="Calibri" panose="020F0502020204030204" pitchFamily="34" charset="0"/>
                <a:ea typeface="SimSun" panose="02010600030101010101" pitchFamily="2" charset="-122"/>
                <a:cs typeface="Arial" panose="020B0604020202020204" pitchFamily="34" charset="0"/>
              </a:rPr>
              <a:t>C	43–56.99	38–46.99</a:t>
            </a:r>
          </a:p>
          <a:p>
            <a:pPr marR="0" lvl="0">
              <a:lnSpc>
                <a:spcPct val="107000"/>
              </a:lnSpc>
              <a:spcBef>
                <a:spcPts val="0"/>
              </a:spcBef>
              <a:spcAft>
                <a:spcPts val="0"/>
              </a:spcAft>
              <a:tabLst>
                <a:tab pos="630238" algn="l"/>
                <a:tab pos="1714500" algn="l"/>
              </a:tabLst>
            </a:pPr>
            <a:r>
              <a:rPr lang="en-US" dirty="0">
                <a:latin typeface="Calibri" panose="020F0502020204030204" pitchFamily="34" charset="0"/>
                <a:ea typeface="SimSun" panose="02010600030101010101" pitchFamily="2" charset="-122"/>
                <a:cs typeface="Arial" panose="020B0604020202020204" pitchFamily="34" charset="0"/>
              </a:rPr>
              <a:t>D	30–42.99	25–37.99</a:t>
            </a:r>
          </a:p>
          <a:p>
            <a:pPr marR="0" lvl="0">
              <a:lnSpc>
                <a:spcPct val="107000"/>
              </a:lnSpc>
              <a:spcBef>
                <a:spcPts val="0"/>
              </a:spcBef>
              <a:tabLst>
                <a:tab pos="630238" algn="l"/>
                <a:tab pos="1714500" algn="l"/>
              </a:tabLst>
            </a:pPr>
            <a:r>
              <a:rPr lang="en-US" dirty="0">
                <a:latin typeface="Calibri" panose="020F0502020204030204" pitchFamily="34" charset="0"/>
                <a:ea typeface="SimSun" panose="02010600030101010101" pitchFamily="2" charset="-122"/>
                <a:cs typeface="Arial" panose="020B0604020202020204" pitchFamily="34" charset="0"/>
              </a:rPr>
              <a:t>F	</a:t>
            </a:r>
            <a:r>
              <a:rPr lang="en-US" dirty="0" smtClean="0">
                <a:latin typeface="Calibri" panose="020F0502020204030204" pitchFamily="34" charset="0"/>
                <a:ea typeface="SimSun" panose="02010600030101010101" pitchFamily="2" charset="-122"/>
                <a:cs typeface="Arial" panose="020B0604020202020204" pitchFamily="34" charset="0"/>
              </a:rPr>
              <a:t>&lt; 30</a:t>
            </a:r>
            <a:r>
              <a:rPr lang="en-US" dirty="0">
                <a:latin typeface="Calibri" panose="020F0502020204030204" pitchFamily="34" charset="0"/>
                <a:ea typeface="SimSun" panose="02010600030101010101" pitchFamily="2" charset="-122"/>
                <a:cs typeface="Arial" panose="020B0604020202020204" pitchFamily="34" charset="0"/>
              </a:rPr>
              <a:t>	</a:t>
            </a:r>
            <a:r>
              <a:rPr lang="en-US" dirty="0" smtClean="0">
                <a:latin typeface="Calibri" panose="020F0502020204030204" pitchFamily="34" charset="0"/>
                <a:ea typeface="SimSun" panose="02010600030101010101" pitchFamily="2" charset="-122"/>
                <a:cs typeface="Arial" panose="020B0604020202020204" pitchFamily="34" charset="0"/>
              </a:rPr>
              <a:t>&lt; 25 </a:t>
            </a:r>
            <a:r>
              <a:rPr lang="en-US" dirty="0">
                <a:latin typeface="Calibri" panose="020F0502020204030204" pitchFamily="34" charset="0"/>
                <a:ea typeface="SimSun" panose="02010600030101010101" pitchFamily="2" charset="-122"/>
                <a:cs typeface="Arial" panose="020B0604020202020204" pitchFamily="34" charset="0"/>
              </a:rPr>
              <a:t>	</a:t>
            </a:r>
            <a:endParaRPr lang="en-US" dirty="0" smtClean="0">
              <a:latin typeface="Calibri" panose="020F0502020204030204" pitchFamily="34" charset="0"/>
              <a:ea typeface="SimSun" panose="02010600030101010101" pitchFamily="2" charset="-122"/>
              <a:cs typeface="Arial" panose="020B0604020202020204" pitchFamily="34" charset="0"/>
            </a:endParaRPr>
          </a:p>
          <a:p>
            <a:pPr marR="0" lvl="0">
              <a:lnSpc>
                <a:spcPct val="107000"/>
              </a:lnSpc>
              <a:spcBef>
                <a:spcPts val="0"/>
              </a:spcBef>
              <a:spcAft>
                <a:spcPts val="800"/>
              </a:spcAft>
              <a:tabLst>
                <a:tab pos="630238" algn="l"/>
                <a:tab pos="1714500" algn="l"/>
              </a:tabLst>
            </a:pPr>
            <a:r>
              <a:rPr lang="en-US" dirty="0">
                <a:latin typeface="Calibri" panose="020F0502020204030204" pitchFamily="34" charset="0"/>
                <a:ea typeface="SimSun" panose="02010600030101010101" pitchFamily="2" charset="-122"/>
                <a:cs typeface="Arial" panose="020B0604020202020204" pitchFamily="34" charset="0"/>
              </a:rPr>
              <a:t>	</a:t>
            </a:r>
            <a:r>
              <a:rPr lang="en-US" dirty="0" smtClean="0">
                <a:latin typeface="Calibri" panose="020F0502020204030204" pitchFamily="34" charset="0"/>
                <a:ea typeface="SimSun" panose="02010600030101010101" pitchFamily="2" charset="-122"/>
                <a:cs typeface="Arial" panose="020B0604020202020204" pitchFamily="34" charset="0"/>
              </a:rPr>
              <a:t>or </a:t>
            </a:r>
            <a:r>
              <a:rPr lang="en-US" dirty="0">
                <a:latin typeface="Calibri" panose="020F0502020204030204" pitchFamily="34" charset="0"/>
                <a:ea typeface="SimSun" panose="02010600030101010101" pitchFamily="2" charset="-122"/>
                <a:cs typeface="Arial" panose="020B0604020202020204" pitchFamily="34" charset="0"/>
              </a:rPr>
              <a:t>lowest 5% in </a:t>
            </a:r>
            <a:r>
              <a:rPr lang="en-US" dirty="0" smtClean="0">
                <a:latin typeface="Calibri" panose="020F0502020204030204" pitchFamily="34" charset="0"/>
                <a:ea typeface="SimSun" panose="02010600030101010101" pitchFamily="2" charset="-122"/>
                <a:cs typeface="Arial" panose="020B0604020202020204" pitchFamily="34" charset="0"/>
              </a:rPr>
              <a:t>achievement </a:t>
            </a:r>
            <a:endParaRPr lang="en-US" dirty="0">
              <a:latin typeface="Calibri" panose="020F0502020204030204" pitchFamily="34" charset="0"/>
              <a:ea typeface="SimSun" panose="02010600030101010101" pitchFamily="2" charset="-122"/>
              <a:cs typeface="Arial" panose="020B0604020202020204" pitchFamily="34" charset="0"/>
            </a:endParaRPr>
          </a:p>
          <a:p>
            <a:endParaRPr lang="en-US" dirty="0"/>
          </a:p>
        </p:txBody>
      </p:sp>
      <p:sp>
        <p:nvSpPr>
          <p:cNvPr id="7" name="Rectangle 6"/>
          <p:cNvSpPr/>
          <p:nvPr/>
        </p:nvSpPr>
        <p:spPr>
          <a:xfrm>
            <a:off x="9900529" y="5181600"/>
            <a:ext cx="1681871" cy="369332"/>
          </a:xfrm>
          <a:prstGeom prst="rect">
            <a:avLst/>
          </a:prstGeom>
        </p:spPr>
        <p:txBody>
          <a:bodyPr wrap="none">
            <a:spAutoFit/>
          </a:bodyPr>
          <a:lstStyle/>
          <a:p>
            <a:r>
              <a:rPr lang="en-US" dirty="0">
                <a:solidFill>
                  <a:schemeClr val="accent1"/>
                </a:solidFill>
              </a:rPr>
              <a:t>Sum = 6</a:t>
            </a:r>
            <a:r>
              <a:rPr lang="en-US" dirty="0" smtClean="0">
                <a:solidFill>
                  <a:schemeClr val="accent1"/>
                </a:solidFill>
              </a:rPr>
              <a:t>2.20   B</a:t>
            </a:r>
            <a:endParaRPr lang="en-US" dirty="0">
              <a:solidFill>
                <a:schemeClr val="accent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8563144"/>
              </p:ext>
            </p:extLst>
          </p:nvPr>
        </p:nvGraphicFramePr>
        <p:xfrm>
          <a:off x="5051426" y="1513681"/>
          <a:ext cx="6564637" cy="3591718"/>
        </p:xfrm>
        <a:graphic>
          <a:graphicData uri="http://schemas.openxmlformats.org/drawingml/2006/table">
            <a:tbl>
              <a:tblPr firstRow="1" firstCol="1" bandRow="1">
                <a:tableStyleId>{5C22544A-7EE6-4342-B048-85BDC9FD1C3A}</a:tableStyleId>
              </a:tblPr>
              <a:tblGrid>
                <a:gridCol w="434975"/>
                <a:gridCol w="1752600"/>
                <a:gridCol w="1143000"/>
                <a:gridCol w="1066800"/>
                <a:gridCol w="978747"/>
                <a:gridCol w="657506"/>
                <a:gridCol w="531009"/>
              </a:tblGrid>
              <a:tr h="376598">
                <a:tc>
                  <a:txBody>
                    <a:bodyPr/>
                    <a:lstStyle/>
                    <a:p>
                      <a:pPr marL="0" marR="0">
                        <a:lnSpc>
                          <a:spcPct val="107000"/>
                        </a:lnSpc>
                        <a:spcBef>
                          <a:spcPts val="0"/>
                        </a:spcBef>
                        <a:spcAft>
                          <a:spcPts val="0"/>
                        </a:spcAft>
                      </a:pPr>
                      <a:r>
                        <a:rPr lang="en-US" sz="1100" dirty="0">
                          <a:effectLst/>
                        </a:rPr>
                        <a:t>No.</a:t>
                      </a:r>
                      <a:endParaRPr lang="en-US" sz="11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100">
                          <a:effectLst/>
                        </a:rPr>
                        <a:t>Indicator</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100">
                          <a:effectLst/>
                        </a:rPr>
                        <a:t>Points possible</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100">
                          <a:effectLst/>
                        </a:rPr>
                        <a:t>Points earned</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100">
                          <a:effectLst/>
                        </a:rPr>
                        <a:t>Percentage</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Weight</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100">
                          <a:effectLst/>
                        </a:rPr>
                        <a:t>Total</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r>
              <a:tr h="376598">
                <a:tc>
                  <a:txBody>
                    <a:bodyPr/>
                    <a:lstStyle/>
                    <a:p>
                      <a:pPr marL="0" marR="0">
                        <a:lnSpc>
                          <a:spcPct val="107000"/>
                        </a:lnSpc>
                        <a:spcBef>
                          <a:spcPts val="0"/>
                        </a:spcBef>
                        <a:spcAft>
                          <a:spcPts val="0"/>
                        </a:spcAft>
                      </a:pPr>
                      <a:r>
                        <a:rPr lang="en-US" sz="1100">
                          <a:effectLst/>
                        </a:rPr>
                        <a:t>1a.</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100">
                          <a:effectLst/>
                        </a:rPr>
                        <a:t>ELA status (with progress targets)</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 students with ELA score</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 students meeting goal</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0.65</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15</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dirty="0" smtClean="0">
                          <a:effectLst/>
                        </a:rPr>
                        <a:t>9.75</a:t>
                      </a:r>
                      <a:endParaRPr lang="en-US" sz="11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r>
              <a:tr h="376598">
                <a:tc>
                  <a:txBody>
                    <a:bodyPr/>
                    <a:lstStyle/>
                    <a:p>
                      <a:pPr marL="0" marR="0">
                        <a:lnSpc>
                          <a:spcPct val="107000"/>
                        </a:lnSpc>
                        <a:spcBef>
                          <a:spcPts val="0"/>
                        </a:spcBef>
                        <a:spcAft>
                          <a:spcPts val="0"/>
                        </a:spcAft>
                      </a:pPr>
                      <a:r>
                        <a:rPr lang="en-US" sz="1100">
                          <a:effectLst/>
                        </a:rPr>
                        <a:t>1b.</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100">
                          <a:effectLst/>
                        </a:rPr>
                        <a:t>Math status (with progress targets)</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 students with math score</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 students meeting goal</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0.59</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15</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dirty="0" smtClean="0">
                          <a:effectLst/>
                        </a:rPr>
                        <a:t>8.85</a:t>
                      </a:r>
                      <a:endParaRPr lang="en-US" sz="11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r>
              <a:tr h="376598">
                <a:tc>
                  <a:txBody>
                    <a:bodyPr/>
                    <a:lstStyle/>
                    <a:p>
                      <a:pPr marL="0" marR="0">
                        <a:lnSpc>
                          <a:spcPct val="107000"/>
                        </a:lnSpc>
                        <a:spcBef>
                          <a:spcPts val="0"/>
                        </a:spcBef>
                        <a:spcAft>
                          <a:spcPts val="0"/>
                        </a:spcAft>
                      </a:pPr>
                      <a:r>
                        <a:rPr lang="fr-FR" sz="1100">
                          <a:effectLst/>
                        </a:rPr>
                        <a:t>1c.</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100">
                          <a:effectLst/>
                        </a:rPr>
                        <a:t>Science status (with progress targets)</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 students with science score</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 students meeting goal</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0.62</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5</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dirty="0" smtClean="0">
                          <a:effectLst/>
                        </a:rPr>
                        <a:t>3.10</a:t>
                      </a:r>
                      <a:endParaRPr lang="en-US" sz="11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r>
              <a:tr h="376598">
                <a:tc>
                  <a:txBody>
                    <a:bodyPr/>
                    <a:lstStyle/>
                    <a:p>
                      <a:pPr marL="0" marR="0">
                        <a:lnSpc>
                          <a:spcPct val="107000"/>
                        </a:lnSpc>
                        <a:spcBef>
                          <a:spcPts val="0"/>
                        </a:spcBef>
                        <a:spcAft>
                          <a:spcPts val="0"/>
                        </a:spcAft>
                      </a:pPr>
                      <a:r>
                        <a:rPr lang="fr-FR" sz="1100">
                          <a:effectLst/>
                        </a:rPr>
                        <a:t>2a.</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fr-FR" sz="1100">
                          <a:effectLst/>
                        </a:rPr>
                        <a:t>ELA growth</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fr-FR" sz="1100">
                          <a:effectLst/>
                        </a:rPr>
                        <a:t>Highest value on table</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fr-FR" sz="1100">
                          <a:effectLst/>
                        </a:rPr>
                        <a:t>Value table average</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fr-FR" sz="1100">
                          <a:effectLst/>
                        </a:rPr>
                        <a:t>0.67</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fr-FR" sz="1100">
                          <a:effectLst/>
                        </a:rPr>
                        <a:t>15</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dirty="0" smtClean="0">
                          <a:effectLst/>
                        </a:rPr>
                        <a:t>10.05</a:t>
                      </a:r>
                      <a:endParaRPr lang="en-US" sz="11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r>
              <a:tr h="376598">
                <a:tc>
                  <a:txBody>
                    <a:bodyPr/>
                    <a:lstStyle/>
                    <a:p>
                      <a:pPr marL="0" marR="0">
                        <a:lnSpc>
                          <a:spcPct val="107000"/>
                        </a:lnSpc>
                        <a:spcBef>
                          <a:spcPts val="0"/>
                        </a:spcBef>
                        <a:spcAft>
                          <a:spcPts val="0"/>
                        </a:spcAft>
                      </a:pPr>
                      <a:r>
                        <a:rPr lang="fr-FR" sz="1100">
                          <a:effectLst/>
                        </a:rPr>
                        <a:t>2b.</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fr-FR" sz="1100">
                          <a:effectLst/>
                        </a:rPr>
                        <a:t>Math growth</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fr-FR" sz="1100">
                          <a:effectLst/>
                        </a:rPr>
                        <a:t>Highest value on table</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fr-FR" sz="1100">
                          <a:effectLst/>
                        </a:rPr>
                        <a:t>Value table average</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fr-FR" sz="1100">
                          <a:effectLst/>
                        </a:rPr>
                        <a:t>0.71</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fr-FR" sz="1100">
                          <a:effectLst/>
                        </a:rPr>
                        <a:t>15</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dirty="0" smtClean="0">
                          <a:effectLst/>
                        </a:rPr>
                        <a:t>10.65</a:t>
                      </a:r>
                      <a:endParaRPr lang="en-US" sz="11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r>
              <a:tr h="569576">
                <a:tc>
                  <a:txBody>
                    <a:bodyPr/>
                    <a:lstStyle/>
                    <a:p>
                      <a:pPr marL="0" marR="0">
                        <a:lnSpc>
                          <a:spcPct val="107000"/>
                        </a:lnSpc>
                        <a:spcBef>
                          <a:spcPts val="0"/>
                        </a:spcBef>
                        <a:spcAft>
                          <a:spcPts val="0"/>
                        </a:spcAft>
                      </a:pPr>
                      <a:r>
                        <a:rPr lang="en-US" sz="1100">
                          <a:effectLst/>
                        </a:rPr>
                        <a:t>3.</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100">
                          <a:effectLst/>
                        </a:rPr>
                        <a:t>ELPA progress</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 of ELLs in US for more than one year</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 of ELLs meeting goal</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a:effectLst/>
                        </a:rPr>
                        <a:t>0.68</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15</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10.20</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r>
              <a:tr h="762554">
                <a:tc>
                  <a:txBody>
                    <a:bodyPr/>
                    <a:lstStyle/>
                    <a:p>
                      <a:pPr marL="0" marR="0">
                        <a:lnSpc>
                          <a:spcPct val="107000"/>
                        </a:lnSpc>
                        <a:spcBef>
                          <a:spcPts val="0"/>
                        </a:spcBef>
                        <a:spcAft>
                          <a:spcPts val="0"/>
                        </a:spcAft>
                      </a:pPr>
                      <a:r>
                        <a:rPr lang="en-US" sz="1100">
                          <a:effectLst/>
                        </a:rPr>
                        <a:t>4.</a:t>
                      </a:r>
                      <a:endParaRPr lang="en-US" sz="11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100" dirty="0">
                          <a:effectLst/>
                        </a:rPr>
                        <a:t>Chronic Absenteeism</a:t>
                      </a:r>
                      <a:endParaRPr lang="en-US" sz="11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dirty="0">
                          <a:effectLst/>
                        </a:rPr>
                        <a:t>#students enrolled</a:t>
                      </a:r>
                      <a:endParaRPr lang="en-US" sz="11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dirty="0">
                          <a:effectLst/>
                        </a:rPr>
                        <a:t>#students NOT missing 18+ days of school</a:t>
                      </a:r>
                      <a:endParaRPr lang="en-US" sz="11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100" dirty="0">
                          <a:effectLst/>
                        </a:rPr>
                        <a:t>0.96</a:t>
                      </a:r>
                      <a:endParaRPr lang="en-US" sz="11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10</a:t>
                      </a:r>
                      <a:endParaRPr lang="en-US" sz="11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9.60</a:t>
                      </a:r>
                      <a:endParaRPr lang="en-US" sz="11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nchor="ctr"/>
                </a:tc>
              </a:tr>
            </a:tbl>
          </a:graphicData>
        </a:graphic>
      </p:graphicFrame>
    </p:spTree>
    <p:extLst>
      <p:ext uri="{BB962C8B-B14F-4D97-AF65-F5344CB8AC3E}">
        <p14:creationId xmlns:p14="http://schemas.microsoft.com/office/powerpoint/2010/main" val="12559757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High School Table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60625740"/>
              </p:ext>
            </p:extLst>
          </p:nvPr>
        </p:nvGraphicFramePr>
        <p:xfrm>
          <a:off x="5051425" y="914611"/>
          <a:ext cx="6378575" cy="4262957"/>
        </p:xfrm>
        <a:graphic>
          <a:graphicData uri="http://schemas.openxmlformats.org/drawingml/2006/table">
            <a:tbl>
              <a:tblPr firstRow="1" firstCol="1" bandRow="1">
                <a:tableStyleId>{5C22544A-7EE6-4342-B048-85BDC9FD1C3A}</a:tableStyleId>
              </a:tblPr>
              <a:tblGrid>
                <a:gridCol w="434975"/>
                <a:gridCol w="1752600"/>
                <a:gridCol w="1151975"/>
                <a:gridCol w="981625"/>
                <a:gridCol w="902570"/>
                <a:gridCol w="638871"/>
                <a:gridCol w="515959"/>
              </a:tblGrid>
              <a:tr h="395388">
                <a:tc>
                  <a:txBody>
                    <a:bodyPr/>
                    <a:lstStyle/>
                    <a:p>
                      <a:pPr marL="0" marR="0">
                        <a:lnSpc>
                          <a:spcPct val="107000"/>
                        </a:lnSpc>
                        <a:spcBef>
                          <a:spcPts val="0"/>
                        </a:spcBef>
                        <a:spcAft>
                          <a:spcPts val="0"/>
                        </a:spcAft>
                      </a:pPr>
                      <a:r>
                        <a:rPr lang="en-US" sz="1200" dirty="0">
                          <a:effectLst/>
                        </a:rPr>
                        <a:t>No.</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200" dirty="0">
                          <a:effectLst/>
                        </a:rPr>
                        <a:t>Indicator</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200">
                          <a:effectLst/>
                        </a:rPr>
                        <a:t>Points possible</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200">
                          <a:effectLst/>
                        </a:rPr>
                        <a:t>Points earned</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100" dirty="0">
                          <a:effectLst/>
                        </a:rPr>
                        <a:t>Percentage</a:t>
                      </a:r>
                      <a:endParaRPr lang="en-US" sz="11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100" dirty="0">
                          <a:effectLst/>
                        </a:rPr>
                        <a:t>Weight</a:t>
                      </a:r>
                      <a:endParaRPr lang="en-US" sz="11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100" dirty="0">
                          <a:effectLst/>
                        </a:rPr>
                        <a:t>Total</a:t>
                      </a:r>
                      <a:endParaRPr lang="en-US" sz="11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r>
              <a:tr h="395388">
                <a:tc>
                  <a:txBody>
                    <a:bodyPr/>
                    <a:lstStyle/>
                    <a:p>
                      <a:pPr marL="0" marR="0">
                        <a:lnSpc>
                          <a:spcPct val="107000"/>
                        </a:lnSpc>
                        <a:spcBef>
                          <a:spcPts val="0"/>
                        </a:spcBef>
                        <a:spcAft>
                          <a:spcPts val="0"/>
                        </a:spcAft>
                      </a:pPr>
                      <a:r>
                        <a:rPr lang="en-US" sz="1200">
                          <a:effectLst/>
                        </a:rPr>
                        <a:t>1a.</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200" dirty="0">
                          <a:effectLst/>
                        </a:rPr>
                        <a:t>ELA status (with progress targets)</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 students with ELA score</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 students meeting goal</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.55</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smtClean="0">
                          <a:effectLst/>
                        </a:rPr>
                        <a:t>15</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smtClean="0">
                          <a:effectLst/>
                        </a:rPr>
                        <a:t>8.25</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r>
              <a:tr h="395388">
                <a:tc>
                  <a:txBody>
                    <a:bodyPr/>
                    <a:lstStyle/>
                    <a:p>
                      <a:pPr marL="0" marR="0">
                        <a:lnSpc>
                          <a:spcPct val="107000"/>
                        </a:lnSpc>
                        <a:spcBef>
                          <a:spcPts val="0"/>
                        </a:spcBef>
                        <a:spcAft>
                          <a:spcPts val="0"/>
                        </a:spcAft>
                      </a:pPr>
                      <a:r>
                        <a:rPr lang="en-US" sz="1200">
                          <a:effectLst/>
                        </a:rPr>
                        <a:t>1b.</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200" dirty="0">
                          <a:effectLst/>
                        </a:rPr>
                        <a:t>Math status(with progress targets)</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rPr>
                        <a:t># students with math score</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 students meeting goal</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.42</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smtClean="0">
                          <a:effectLst/>
                        </a:rPr>
                        <a:t>15</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smtClean="0">
                          <a:effectLst/>
                        </a:rPr>
                        <a:t>6.30</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r>
              <a:tr h="395388">
                <a:tc>
                  <a:txBody>
                    <a:bodyPr/>
                    <a:lstStyle/>
                    <a:p>
                      <a:pPr marL="0" marR="0">
                        <a:lnSpc>
                          <a:spcPct val="107000"/>
                        </a:lnSpc>
                        <a:spcBef>
                          <a:spcPts val="0"/>
                        </a:spcBef>
                        <a:spcAft>
                          <a:spcPts val="0"/>
                        </a:spcAft>
                      </a:pPr>
                      <a:r>
                        <a:rPr lang="fr-FR" sz="1200">
                          <a:effectLst/>
                        </a:rPr>
                        <a:t>1c.</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200">
                          <a:effectLst/>
                        </a:rPr>
                        <a:t>Science status(with progress targets)</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rPr>
                        <a:t># students with science score</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rPr>
                        <a:t># students meeting goal</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.52</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smtClean="0">
                          <a:effectLst/>
                        </a:rPr>
                        <a:t>15</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smtClean="0">
                          <a:effectLst/>
                        </a:rPr>
                        <a:t>7.80</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r>
              <a:tr h="596044">
                <a:tc>
                  <a:txBody>
                    <a:bodyPr/>
                    <a:lstStyle/>
                    <a:p>
                      <a:pPr marL="0" marR="0">
                        <a:lnSpc>
                          <a:spcPct val="107000"/>
                        </a:lnSpc>
                        <a:spcBef>
                          <a:spcPts val="0"/>
                        </a:spcBef>
                        <a:spcAft>
                          <a:spcPts val="0"/>
                        </a:spcAft>
                      </a:pPr>
                      <a:r>
                        <a:rPr lang="en-US" sz="1200">
                          <a:effectLst/>
                        </a:rPr>
                        <a:t>2.</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200">
                          <a:effectLst/>
                        </a:rPr>
                        <a:t>ELPA progress</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rPr>
                        <a:t># of ELLs in US for more than one year</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rPr>
                        <a:t># of ELLs meeting goal</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.75</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rPr>
                        <a:t>15</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11.25</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r>
              <a:tr h="489401">
                <a:tc>
                  <a:txBody>
                    <a:bodyPr/>
                    <a:lstStyle/>
                    <a:p>
                      <a:pPr marL="0" marR="0">
                        <a:lnSpc>
                          <a:spcPct val="107000"/>
                        </a:lnSpc>
                        <a:spcBef>
                          <a:spcPts val="0"/>
                        </a:spcBef>
                        <a:spcAft>
                          <a:spcPts val="0"/>
                        </a:spcAft>
                      </a:pPr>
                      <a:r>
                        <a:rPr lang="en-US" sz="1200">
                          <a:effectLst/>
                        </a:rPr>
                        <a:t>3.</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200">
                          <a:effectLst/>
                        </a:rPr>
                        <a:t>Graduation rate</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gridSpan="2">
                  <a:txBody>
                    <a:bodyPr/>
                    <a:lstStyle/>
                    <a:p>
                      <a:pPr marL="0" marR="0" algn="ctr">
                        <a:lnSpc>
                          <a:spcPct val="107000"/>
                        </a:lnSpc>
                        <a:spcBef>
                          <a:spcPts val="0"/>
                        </a:spcBef>
                        <a:spcAft>
                          <a:spcPts val="0"/>
                        </a:spcAft>
                      </a:pPr>
                      <a:r>
                        <a:rPr lang="en-US" sz="1200" dirty="0">
                          <a:effectLst/>
                        </a:rPr>
                        <a:t>Use state </a:t>
                      </a:r>
                      <a:r>
                        <a:rPr lang="en-US" sz="1200" dirty="0" smtClean="0">
                          <a:effectLst/>
                        </a:rPr>
                        <a:t>graduation </a:t>
                      </a:r>
                      <a:r>
                        <a:rPr lang="en-US" sz="1200" dirty="0">
                          <a:effectLst/>
                        </a:rPr>
                        <a:t>formula to determine percentage </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hMerge="1">
                  <a:txBody>
                    <a:bodyPr/>
                    <a:lstStyle/>
                    <a:p>
                      <a:endParaRPr lang="en-US"/>
                    </a:p>
                  </a:txBody>
                  <a:tcPr/>
                </a:tc>
                <a:tc>
                  <a:txBody>
                    <a:bodyPr/>
                    <a:lstStyle/>
                    <a:p>
                      <a:pPr marL="0" marR="0" algn="ctr">
                        <a:lnSpc>
                          <a:spcPct val="107000"/>
                        </a:lnSpc>
                        <a:spcBef>
                          <a:spcPts val="0"/>
                        </a:spcBef>
                        <a:spcAft>
                          <a:spcPts val="0"/>
                        </a:spcAft>
                      </a:pPr>
                      <a:r>
                        <a:rPr lang="en-US" sz="1200" dirty="0">
                          <a:effectLst/>
                        </a:rPr>
                        <a:t>.92</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10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9.20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r>
              <a:tr h="797980">
                <a:tc>
                  <a:txBody>
                    <a:bodyPr/>
                    <a:lstStyle/>
                    <a:p>
                      <a:pPr marL="0" marR="0">
                        <a:lnSpc>
                          <a:spcPct val="107000"/>
                        </a:lnSpc>
                        <a:spcBef>
                          <a:spcPts val="0"/>
                        </a:spcBef>
                        <a:spcAft>
                          <a:spcPts val="0"/>
                        </a:spcAft>
                      </a:pPr>
                      <a:r>
                        <a:rPr lang="en-US" sz="1200">
                          <a:effectLst/>
                        </a:rPr>
                        <a:t>4.</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200">
                          <a:effectLst/>
                        </a:rPr>
                        <a:t>Chronic Absenteeism</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#students enrolled</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#students NOT missing 18+ days of school</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rPr>
                        <a:t>.96</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a:effectLst/>
                        </a:rPr>
                        <a:t>10</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9.60</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r>
              <a:tr h="797980">
                <a:tc>
                  <a:txBody>
                    <a:bodyPr/>
                    <a:lstStyle/>
                    <a:p>
                      <a:pPr marL="0" marR="0">
                        <a:lnSpc>
                          <a:spcPct val="107000"/>
                        </a:lnSpc>
                        <a:spcBef>
                          <a:spcPts val="0"/>
                        </a:spcBef>
                        <a:spcAft>
                          <a:spcPts val="0"/>
                        </a:spcAft>
                      </a:pPr>
                      <a:r>
                        <a:rPr lang="en-US" sz="1200">
                          <a:effectLst/>
                        </a:rPr>
                        <a:t>5.</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nSpc>
                          <a:spcPct val="107000"/>
                        </a:lnSpc>
                        <a:spcBef>
                          <a:spcPts val="0"/>
                        </a:spcBef>
                        <a:spcAft>
                          <a:spcPts val="0"/>
                        </a:spcAft>
                      </a:pPr>
                      <a:r>
                        <a:rPr lang="en-US" sz="1200" dirty="0">
                          <a:effectLst/>
                        </a:rPr>
                        <a:t>Postsecondary </a:t>
                      </a:r>
                      <a:r>
                        <a:rPr lang="en-US" sz="1200" dirty="0" smtClean="0">
                          <a:effectLst/>
                        </a:rPr>
                        <a:t>opportunity</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10% of enrollment</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 enrolled in one program</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a:effectLst/>
                        </a:rPr>
                        <a:t>.35</a:t>
                      </a:r>
                      <a:endParaRPr lang="en-US" sz="120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smtClean="0">
                          <a:effectLst/>
                        </a:rPr>
                        <a:t>10</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c>
                  <a:txBody>
                    <a:bodyPr/>
                    <a:lstStyle/>
                    <a:p>
                      <a:pPr marL="0" marR="0" algn="ctr">
                        <a:lnSpc>
                          <a:spcPct val="107000"/>
                        </a:lnSpc>
                        <a:spcBef>
                          <a:spcPts val="0"/>
                        </a:spcBef>
                        <a:spcAft>
                          <a:spcPts val="0"/>
                        </a:spcAft>
                      </a:pPr>
                      <a:r>
                        <a:rPr lang="en-US" sz="1200" dirty="0" smtClean="0">
                          <a:effectLst/>
                        </a:rPr>
                        <a:t>3.50</a:t>
                      </a:r>
                      <a:endParaRPr lang="en-US" sz="1200" dirty="0">
                        <a:effectLst/>
                        <a:latin typeface="Calibri" panose="020F0502020204030204" pitchFamily="34" charset="0"/>
                        <a:ea typeface="SimSun" panose="02010600030101010101" pitchFamily="2" charset="-122"/>
                        <a:cs typeface="Arial" panose="020B0604020202020204" pitchFamily="34" charset="0"/>
                      </a:endParaRPr>
                    </a:p>
                  </a:txBody>
                  <a:tcPr marL="68580" marR="68580" marT="0" marB="0"/>
                </a:tc>
              </a:tr>
            </a:tbl>
          </a:graphicData>
        </a:graphic>
      </p:graphicFrame>
      <p:sp>
        <p:nvSpPr>
          <p:cNvPr id="4" name="Text Placeholder 3"/>
          <p:cNvSpPr>
            <a:spLocks noGrp="1"/>
          </p:cNvSpPr>
          <p:nvPr>
            <p:ph type="body" sz="half" idx="2"/>
          </p:nvPr>
        </p:nvSpPr>
        <p:spPr/>
        <p:txBody>
          <a:bodyPr>
            <a:normAutofit/>
          </a:bodyPr>
          <a:lstStyle/>
          <a:p>
            <a:pPr>
              <a:lnSpc>
                <a:spcPct val="107000"/>
              </a:lnSpc>
              <a:spcBef>
                <a:spcPts val="600"/>
              </a:spcBef>
              <a:tabLst>
                <a:tab pos="630238" algn="l"/>
                <a:tab pos="1714500" algn="l"/>
              </a:tabLst>
            </a:pPr>
            <a:r>
              <a:rPr lang="en-US" dirty="0">
                <a:latin typeface="Calibri" panose="020F0502020204030204" pitchFamily="34" charset="0"/>
                <a:ea typeface="SimSun" panose="02010600030101010101" pitchFamily="2" charset="-122"/>
                <a:cs typeface="Arial" panose="020B0604020202020204" pitchFamily="34" charset="0"/>
              </a:rPr>
              <a:t>	With ELL	Without ELL</a:t>
            </a:r>
          </a:p>
          <a:p>
            <a:pPr marR="0" lvl="0">
              <a:lnSpc>
                <a:spcPct val="107000"/>
              </a:lnSpc>
              <a:spcBef>
                <a:spcPts val="0"/>
              </a:spcBef>
              <a:spcAft>
                <a:spcPts val="0"/>
              </a:spcAft>
              <a:tabLst>
                <a:tab pos="630238" algn="l"/>
                <a:tab pos="1714500" algn="l"/>
              </a:tabLst>
            </a:pPr>
            <a:r>
              <a:rPr lang="en-US" dirty="0">
                <a:latin typeface="Calibri" panose="020F0502020204030204" pitchFamily="34" charset="0"/>
                <a:ea typeface="SimSun" panose="02010600030101010101" pitchFamily="2" charset="-122"/>
                <a:cs typeface="Arial" panose="020B0604020202020204" pitchFamily="34" charset="0"/>
              </a:rPr>
              <a:t>A	&gt; 70	</a:t>
            </a:r>
            <a:r>
              <a:rPr lang="en-US" dirty="0" smtClean="0">
                <a:latin typeface="Calibri" panose="020F0502020204030204" pitchFamily="34" charset="0"/>
                <a:ea typeface="SimSun" panose="02010600030101010101" pitchFamily="2" charset="-122"/>
                <a:cs typeface="Arial" panose="020B0604020202020204" pitchFamily="34" charset="0"/>
              </a:rPr>
              <a:t>&gt; 60</a:t>
            </a:r>
            <a:endParaRPr lang="en-US" dirty="0">
              <a:latin typeface="Calibri" panose="020F0502020204030204" pitchFamily="34" charset="0"/>
              <a:ea typeface="SimSun" panose="02010600030101010101" pitchFamily="2" charset="-122"/>
              <a:cs typeface="Arial" panose="020B0604020202020204" pitchFamily="34" charset="0"/>
            </a:endParaRPr>
          </a:p>
          <a:p>
            <a:pPr marR="0" lvl="0">
              <a:lnSpc>
                <a:spcPct val="107000"/>
              </a:lnSpc>
              <a:spcBef>
                <a:spcPts val="0"/>
              </a:spcBef>
              <a:spcAft>
                <a:spcPts val="0"/>
              </a:spcAft>
              <a:tabLst>
                <a:tab pos="630238" algn="l"/>
                <a:tab pos="1714500" algn="l"/>
              </a:tabLst>
            </a:pPr>
            <a:r>
              <a:rPr lang="en-US" dirty="0">
                <a:latin typeface="Calibri" panose="020F0502020204030204" pitchFamily="34" charset="0"/>
                <a:ea typeface="SimSun" panose="02010600030101010101" pitchFamily="2" charset="-122"/>
                <a:cs typeface="Arial" panose="020B0604020202020204" pitchFamily="34" charset="0"/>
              </a:rPr>
              <a:t>B 	57–70.00	47–60.00</a:t>
            </a:r>
          </a:p>
          <a:p>
            <a:pPr marR="0" lvl="0">
              <a:lnSpc>
                <a:spcPct val="107000"/>
              </a:lnSpc>
              <a:spcBef>
                <a:spcPts val="0"/>
              </a:spcBef>
              <a:spcAft>
                <a:spcPts val="0"/>
              </a:spcAft>
              <a:tabLst>
                <a:tab pos="630238" algn="l"/>
                <a:tab pos="1714500" algn="l"/>
              </a:tabLst>
            </a:pPr>
            <a:r>
              <a:rPr lang="en-US" dirty="0">
                <a:latin typeface="Calibri" panose="020F0502020204030204" pitchFamily="34" charset="0"/>
                <a:ea typeface="SimSun" panose="02010600030101010101" pitchFamily="2" charset="-122"/>
                <a:cs typeface="Arial" panose="020B0604020202020204" pitchFamily="34" charset="0"/>
              </a:rPr>
              <a:t>C	43–56.99	38–46.99</a:t>
            </a:r>
          </a:p>
          <a:p>
            <a:pPr marR="0" lvl="0">
              <a:lnSpc>
                <a:spcPct val="107000"/>
              </a:lnSpc>
              <a:spcBef>
                <a:spcPts val="0"/>
              </a:spcBef>
              <a:spcAft>
                <a:spcPts val="0"/>
              </a:spcAft>
              <a:tabLst>
                <a:tab pos="630238" algn="l"/>
                <a:tab pos="1714500" algn="l"/>
              </a:tabLst>
            </a:pPr>
            <a:r>
              <a:rPr lang="en-US" dirty="0">
                <a:latin typeface="Calibri" panose="020F0502020204030204" pitchFamily="34" charset="0"/>
                <a:ea typeface="SimSun" panose="02010600030101010101" pitchFamily="2" charset="-122"/>
                <a:cs typeface="Arial" panose="020B0604020202020204" pitchFamily="34" charset="0"/>
              </a:rPr>
              <a:t>D	30–42.99	25–37.99</a:t>
            </a:r>
          </a:p>
          <a:p>
            <a:pPr marR="0" lvl="0">
              <a:lnSpc>
                <a:spcPct val="107000"/>
              </a:lnSpc>
              <a:spcBef>
                <a:spcPts val="0"/>
              </a:spcBef>
              <a:tabLst>
                <a:tab pos="630238" algn="l"/>
                <a:tab pos="1714500" algn="l"/>
              </a:tabLst>
            </a:pPr>
            <a:r>
              <a:rPr lang="en-US" dirty="0">
                <a:latin typeface="Calibri" panose="020F0502020204030204" pitchFamily="34" charset="0"/>
                <a:ea typeface="SimSun" panose="02010600030101010101" pitchFamily="2" charset="-122"/>
                <a:cs typeface="Arial" panose="020B0604020202020204" pitchFamily="34" charset="0"/>
              </a:rPr>
              <a:t>F	</a:t>
            </a:r>
            <a:r>
              <a:rPr lang="en-US" dirty="0" smtClean="0">
                <a:latin typeface="Calibri" panose="020F0502020204030204" pitchFamily="34" charset="0"/>
                <a:ea typeface="SimSun" panose="02010600030101010101" pitchFamily="2" charset="-122"/>
                <a:cs typeface="Arial" panose="020B0604020202020204" pitchFamily="34" charset="0"/>
              </a:rPr>
              <a:t>&lt; 30</a:t>
            </a:r>
            <a:r>
              <a:rPr lang="en-US" dirty="0">
                <a:latin typeface="Calibri" panose="020F0502020204030204" pitchFamily="34" charset="0"/>
                <a:ea typeface="SimSun" panose="02010600030101010101" pitchFamily="2" charset="-122"/>
                <a:cs typeface="Arial" panose="020B0604020202020204" pitchFamily="34" charset="0"/>
              </a:rPr>
              <a:t>	</a:t>
            </a:r>
            <a:r>
              <a:rPr lang="en-US" dirty="0" smtClean="0">
                <a:latin typeface="Calibri" panose="020F0502020204030204" pitchFamily="34" charset="0"/>
                <a:ea typeface="SimSun" panose="02010600030101010101" pitchFamily="2" charset="-122"/>
                <a:cs typeface="Arial" panose="020B0604020202020204" pitchFamily="34" charset="0"/>
              </a:rPr>
              <a:t>&lt; 25 </a:t>
            </a:r>
            <a:r>
              <a:rPr lang="en-US" dirty="0">
                <a:latin typeface="Calibri" panose="020F0502020204030204" pitchFamily="34" charset="0"/>
                <a:ea typeface="SimSun" panose="02010600030101010101" pitchFamily="2" charset="-122"/>
                <a:cs typeface="Arial" panose="020B0604020202020204" pitchFamily="34" charset="0"/>
              </a:rPr>
              <a:t>	</a:t>
            </a:r>
          </a:p>
          <a:p>
            <a:pPr marR="0" lvl="0">
              <a:lnSpc>
                <a:spcPct val="107000"/>
              </a:lnSpc>
              <a:spcBef>
                <a:spcPts val="0"/>
              </a:spcBef>
              <a:spcAft>
                <a:spcPts val="800"/>
              </a:spcAft>
              <a:tabLst>
                <a:tab pos="630238" algn="l"/>
                <a:tab pos="1714500" algn="l"/>
              </a:tabLst>
            </a:pPr>
            <a:r>
              <a:rPr lang="en-US" dirty="0">
                <a:latin typeface="Calibri" panose="020F0502020204030204" pitchFamily="34" charset="0"/>
                <a:ea typeface="SimSun" panose="02010600030101010101" pitchFamily="2" charset="-122"/>
                <a:cs typeface="Arial" panose="020B0604020202020204" pitchFamily="34" charset="0"/>
              </a:rPr>
              <a:t>	or lowest 5% in achievement 	</a:t>
            </a:r>
            <a:r>
              <a:rPr lang="en-US" dirty="0" smtClean="0">
                <a:latin typeface="Calibri" panose="020F0502020204030204" pitchFamily="34" charset="0"/>
                <a:ea typeface="SimSun" panose="02010600030101010101" pitchFamily="2" charset="-122"/>
                <a:cs typeface="Arial" panose="020B0604020202020204" pitchFamily="34" charset="0"/>
              </a:rPr>
              <a:t>or graduation rate &lt;67%</a:t>
            </a:r>
            <a:endParaRPr lang="en-US" dirty="0"/>
          </a:p>
        </p:txBody>
      </p:sp>
      <p:sp>
        <p:nvSpPr>
          <p:cNvPr id="6" name="Rectangle 5"/>
          <p:cNvSpPr/>
          <p:nvPr/>
        </p:nvSpPr>
        <p:spPr>
          <a:xfrm>
            <a:off x="9525000" y="5269006"/>
            <a:ext cx="1715534" cy="369332"/>
          </a:xfrm>
          <a:prstGeom prst="rect">
            <a:avLst/>
          </a:prstGeom>
        </p:spPr>
        <p:txBody>
          <a:bodyPr wrap="none">
            <a:spAutoFit/>
          </a:bodyPr>
          <a:lstStyle/>
          <a:p>
            <a:r>
              <a:rPr lang="en-US" dirty="0">
                <a:solidFill>
                  <a:schemeClr val="accent1"/>
                </a:solidFill>
              </a:rPr>
              <a:t>Sum = </a:t>
            </a:r>
            <a:r>
              <a:rPr lang="en-US" dirty="0" smtClean="0">
                <a:solidFill>
                  <a:schemeClr val="accent1"/>
                </a:solidFill>
              </a:rPr>
              <a:t>55.90   C</a:t>
            </a:r>
            <a:endParaRPr lang="en-US" dirty="0">
              <a:solidFill>
                <a:schemeClr val="accent1"/>
              </a:solidFill>
            </a:endParaRPr>
          </a:p>
        </p:txBody>
      </p:sp>
    </p:spTree>
    <p:extLst>
      <p:ext uri="{BB962C8B-B14F-4D97-AF65-F5344CB8AC3E}">
        <p14:creationId xmlns:p14="http://schemas.microsoft.com/office/powerpoint/2010/main" val="2804529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Implications of A–F System</a:t>
            </a:r>
            <a:endParaRPr lang="en-US" dirty="0"/>
          </a:p>
        </p:txBody>
      </p:sp>
      <p:sp>
        <p:nvSpPr>
          <p:cNvPr id="6" name="Text Placeholder 5"/>
          <p:cNvSpPr>
            <a:spLocks noGrp="1"/>
          </p:cNvSpPr>
          <p:nvPr>
            <p:ph type="body" idx="1"/>
          </p:nvPr>
        </p:nvSpPr>
        <p:spPr/>
        <p:txBody>
          <a:bodyPr/>
          <a:lstStyle/>
          <a:p>
            <a:r>
              <a:rPr lang="en-US" dirty="0" smtClean="0"/>
              <a:t>Questions	</a:t>
            </a:r>
            <a:endParaRPr lang="en-US" dirty="0"/>
          </a:p>
        </p:txBody>
      </p:sp>
      <p:sp>
        <p:nvSpPr>
          <p:cNvPr id="7" name="Content Placeholder 6"/>
          <p:cNvSpPr>
            <a:spLocks noGrp="1"/>
          </p:cNvSpPr>
          <p:nvPr>
            <p:ph sz="half" idx="2"/>
          </p:nvPr>
        </p:nvSpPr>
        <p:spPr/>
        <p:txBody>
          <a:bodyPr>
            <a:normAutofit lnSpcReduction="10000"/>
          </a:bodyPr>
          <a:lstStyle/>
          <a:p>
            <a:pPr marL="457200" indent="-457200">
              <a:buFont typeface="+mj-lt"/>
              <a:buAutoNum type="arabicPeriod"/>
            </a:pPr>
            <a:r>
              <a:rPr lang="en-US" dirty="0" smtClean="0"/>
              <a:t>Why 90 points?</a:t>
            </a:r>
          </a:p>
          <a:p>
            <a:pPr marL="457200" indent="-457200">
              <a:buFont typeface="+mj-lt"/>
              <a:buAutoNum type="arabicPeriod"/>
            </a:pPr>
            <a:endParaRPr lang="en-US" dirty="0" smtClean="0"/>
          </a:p>
          <a:p>
            <a:pPr marL="457200" indent="-457200">
              <a:buFont typeface="+mj-lt"/>
              <a:buAutoNum type="arabicPeriod"/>
            </a:pPr>
            <a:endParaRPr lang="en-US" dirty="0"/>
          </a:p>
          <a:p>
            <a:pPr marL="457200" indent="-457200">
              <a:buFont typeface="+mj-lt"/>
              <a:buAutoNum type="arabicPeriod"/>
            </a:pPr>
            <a:r>
              <a:rPr lang="en-US" dirty="0" smtClean="0"/>
              <a:t>With 20 points in the “A” category, is Oklahoma watering down the grading system?</a:t>
            </a:r>
            <a:endParaRPr lang="en-US" dirty="0"/>
          </a:p>
        </p:txBody>
      </p:sp>
      <p:sp>
        <p:nvSpPr>
          <p:cNvPr id="8" name="Text Placeholder 7"/>
          <p:cNvSpPr>
            <a:spLocks noGrp="1"/>
          </p:cNvSpPr>
          <p:nvPr>
            <p:ph type="body" sz="quarter" idx="3"/>
          </p:nvPr>
        </p:nvSpPr>
        <p:spPr/>
        <p:txBody>
          <a:bodyPr/>
          <a:lstStyle/>
          <a:p>
            <a:r>
              <a:rPr lang="en-US" dirty="0" smtClean="0"/>
              <a:t>Answers</a:t>
            </a:r>
            <a:endParaRPr lang="en-US" dirty="0"/>
          </a:p>
        </p:txBody>
      </p:sp>
      <p:sp>
        <p:nvSpPr>
          <p:cNvPr id="9" name="Content Placeholder 8"/>
          <p:cNvSpPr>
            <a:spLocks noGrp="1"/>
          </p:cNvSpPr>
          <p:nvPr>
            <p:ph sz="quarter" idx="4"/>
          </p:nvPr>
        </p:nvSpPr>
        <p:spPr>
          <a:xfrm>
            <a:off x="6412362" y="2821491"/>
            <a:ext cx="4789038" cy="3122109"/>
          </a:xfrm>
        </p:spPr>
        <p:txBody>
          <a:bodyPr>
            <a:normAutofit fontScale="92500" lnSpcReduction="10000"/>
          </a:bodyPr>
          <a:lstStyle/>
          <a:p>
            <a:pPr marL="457200" indent="-457200">
              <a:buFont typeface="+mj-lt"/>
              <a:buAutoNum type="arabicPeriod"/>
            </a:pPr>
            <a:r>
              <a:rPr lang="en-US" dirty="0" smtClean="0"/>
              <a:t>After weighting all indicators, that’s what the total was. We could turn it into “percent of available points” but that adds another layer and reduces transparency.</a:t>
            </a:r>
          </a:p>
          <a:p>
            <a:pPr marL="457200" indent="-457200">
              <a:buFont typeface="+mj-lt"/>
              <a:buAutoNum type="arabicPeriod"/>
            </a:pPr>
            <a:r>
              <a:rPr lang="en-US" dirty="0" smtClean="0"/>
              <a:t>The new assessments are expected to be much more rigorous, making the status and growth targets harder to reach. </a:t>
            </a:r>
            <a:r>
              <a:rPr lang="en-US" dirty="0"/>
              <a:t> </a:t>
            </a:r>
            <a:r>
              <a:rPr lang="en-US" dirty="0" smtClean="0"/>
              <a:t>Rubric may be more lenient, but indicators are tougher.</a:t>
            </a:r>
            <a:endParaRPr lang="en-US" dirty="0"/>
          </a:p>
        </p:txBody>
      </p:sp>
    </p:spTree>
    <p:extLst>
      <p:ext uri="{BB962C8B-B14F-4D97-AF65-F5344CB8AC3E}">
        <p14:creationId xmlns:p14="http://schemas.microsoft.com/office/powerpoint/2010/main" val="5185155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Decisions</a:t>
            </a:r>
            <a:endParaRPr lang="en-US" dirty="0"/>
          </a:p>
        </p:txBody>
      </p:sp>
      <p:sp>
        <p:nvSpPr>
          <p:cNvPr id="3" name="Content Placeholder 2"/>
          <p:cNvSpPr>
            <a:spLocks noGrp="1"/>
          </p:cNvSpPr>
          <p:nvPr>
            <p:ph idx="1"/>
          </p:nvPr>
        </p:nvSpPr>
        <p:spPr>
          <a:xfrm>
            <a:off x="1451579" y="2015732"/>
            <a:ext cx="9603275" cy="3699268"/>
          </a:xfrm>
        </p:spPr>
        <p:txBody>
          <a:bodyPr>
            <a:normAutofit fontScale="85000" lnSpcReduction="10000"/>
          </a:bodyPr>
          <a:lstStyle/>
          <a:p>
            <a:r>
              <a:rPr lang="en-US" dirty="0"/>
              <a:t>Base comprehensive support schools on those who are </a:t>
            </a:r>
            <a:r>
              <a:rPr lang="en-US" dirty="0" smtClean="0"/>
              <a:t>in the lowest category, </a:t>
            </a:r>
            <a:r>
              <a:rPr lang="en-US" dirty="0"/>
              <a:t>lowest </a:t>
            </a:r>
            <a:r>
              <a:rPr lang="en-US" dirty="0" smtClean="0"/>
              <a:t>5% on </a:t>
            </a:r>
            <a:r>
              <a:rPr lang="en-US" dirty="0"/>
              <a:t>overall points, and/or graduation rate below 67%</a:t>
            </a:r>
          </a:p>
          <a:p>
            <a:r>
              <a:rPr lang="en-US" dirty="0"/>
              <a:t>Base targeted support schools on those with large achievement gaps (first year) and little change or increases in gaps (subsequent years)</a:t>
            </a:r>
          </a:p>
          <a:p>
            <a:r>
              <a:rPr lang="en-US" dirty="0"/>
              <a:t>Identify reward schools</a:t>
            </a:r>
          </a:p>
          <a:p>
            <a:pPr lvl="1"/>
            <a:r>
              <a:rPr lang="en-US" dirty="0" smtClean="0"/>
              <a:t>Highest category </a:t>
            </a:r>
            <a:r>
              <a:rPr lang="en-US" dirty="0"/>
              <a:t>schools</a:t>
            </a:r>
          </a:p>
          <a:p>
            <a:pPr lvl="1"/>
            <a:r>
              <a:rPr lang="en-US" dirty="0"/>
              <a:t>Top 5% in points</a:t>
            </a:r>
          </a:p>
          <a:p>
            <a:pPr lvl="1"/>
            <a:r>
              <a:rPr lang="en-US" dirty="0"/>
              <a:t>Must show some growth (accounting for ceiling affect)</a:t>
            </a:r>
          </a:p>
          <a:p>
            <a:pPr lvl="1"/>
            <a:r>
              <a:rPr lang="en-US" dirty="0"/>
              <a:t>No large achievement </a:t>
            </a:r>
            <a:r>
              <a:rPr lang="en-US" dirty="0" smtClean="0"/>
              <a:t>gaps/progress for all student groups</a:t>
            </a:r>
            <a:endParaRPr lang="en-US" dirty="0"/>
          </a:p>
          <a:p>
            <a:pPr lvl="1"/>
            <a:r>
              <a:rPr lang="en-US" dirty="0"/>
              <a:t>Graduation rate above 80</a:t>
            </a:r>
            <a:r>
              <a:rPr lang="en-US" dirty="0" smtClean="0"/>
              <a:t>%, no student group below 70%</a:t>
            </a:r>
          </a:p>
          <a:p>
            <a:pPr lvl="1"/>
            <a:r>
              <a:rPr lang="en-US" dirty="0" smtClean="0"/>
              <a:t>Participation rate of 95% or higher</a:t>
            </a:r>
            <a:endParaRPr lang="en-US" dirty="0"/>
          </a:p>
        </p:txBody>
      </p:sp>
    </p:spTree>
    <p:extLst>
      <p:ext uri="{BB962C8B-B14F-4D97-AF65-F5344CB8AC3E}">
        <p14:creationId xmlns:p14="http://schemas.microsoft.com/office/powerpoint/2010/main" val="23686475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Exiting Targeted and Comprehensive Support Categories</a:t>
            </a:r>
            <a:endParaRPr lang="en-US" dirty="0"/>
          </a:p>
        </p:txBody>
      </p:sp>
      <p:sp>
        <p:nvSpPr>
          <p:cNvPr id="3" name="Content Placeholder 2"/>
          <p:cNvSpPr>
            <a:spLocks noGrp="1"/>
          </p:cNvSpPr>
          <p:nvPr>
            <p:ph idx="1"/>
          </p:nvPr>
        </p:nvSpPr>
        <p:spPr/>
        <p:txBody>
          <a:bodyPr/>
          <a:lstStyle/>
          <a:p>
            <a:r>
              <a:rPr lang="en-US" dirty="0" smtClean="0"/>
              <a:t>More </a:t>
            </a:r>
            <a:r>
              <a:rPr lang="en-US" dirty="0"/>
              <a:t>than just no longer in bottom 5%</a:t>
            </a:r>
          </a:p>
          <a:p>
            <a:r>
              <a:rPr lang="en-US" dirty="0"/>
              <a:t>Must show continued progress on multiple indicators</a:t>
            </a:r>
          </a:p>
          <a:p>
            <a:r>
              <a:rPr lang="en-US" dirty="0"/>
              <a:t>Must have plan for continued success</a:t>
            </a:r>
          </a:p>
          <a:p>
            <a:endParaRPr lang="en-US" dirty="0"/>
          </a:p>
        </p:txBody>
      </p:sp>
    </p:spTree>
    <p:extLst>
      <p:ext uri="{BB962C8B-B14F-4D97-AF65-F5344CB8AC3E}">
        <p14:creationId xmlns:p14="http://schemas.microsoft.com/office/powerpoint/2010/main" val="21677484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results: Dashboard approach</a:t>
            </a:r>
            <a:endParaRPr lang="en-US" dirty="0"/>
          </a:p>
        </p:txBody>
      </p:sp>
      <p:sp>
        <p:nvSpPr>
          <p:cNvPr id="3" name="Content Placeholder 2"/>
          <p:cNvSpPr>
            <a:spLocks noGrp="1"/>
          </p:cNvSpPr>
          <p:nvPr>
            <p:ph idx="1"/>
          </p:nvPr>
        </p:nvSpPr>
        <p:spPr/>
        <p:txBody>
          <a:bodyPr/>
          <a:lstStyle/>
          <a:p>
            <a:r>
              <a:rPr lang="en-US" dirty="0" smtClean="0"/>
              <a:t>It is important for the public to see how schools did on all indicators in the accountability system and overall.</a:t>
            </a:r>
          </a:p>
          <a:p>
            <a:r>
              <a:rPr lang="en-US" dirty="0" smtClean="0"/>
              <a:t>Grades will be given for each indicator and overall.</a:t>
            </a:r>
          </a:p>
          <a:p>
            <a:r>
              <a:rPr lang="en-US" dirty="0" smtClean="0"/>
              <a:t>Schools could receive a “B” for multiple reasons. Public can distinguish between schools that are high achieving but not growing, or lower achieving but improving rapidly.</a:t>
            </a:r>
          </a:p>
          <a:p>
            <a:r>
              <a:rPr lang="en-US" dirty="0" smtClean="0"/>
              <a:t>Additional indicators will be included such as per-student expenditures, performance on NAEP, professional qualification of educators, and participation rates in assessments.</a:t>
            </a:r>
            <a:endParaRPr lang="en-US" dirty="0"/>
          </a:p>
        </p:txBody>
      </p:sp>
    </p:spTree>
    <p:extLst>
      <p:ext uri="{BB962C8B-B14F-4D97-AF65-F5344CB8AC3E}">
        <p14:creationId xmlns:p14="http://schemas.microsoft.com/office/powerpoint/2010/main" val="6854743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Report—Dashboard + Index</a:t>
            </a:r>
            <a:endParaRPr lang="en-US" dirty="0"/>
          </a:p>
        </p:txBody>
      </p:sp>
      <p:pic>
        <p:nvPicPr>
          <p:cNvPr id="4" name="Picture 3"/>
          <p:cNvPicPr>
            <a:picLocks noChangeAspect="1"/>
          </p:cNvPicPr>
          <p:nvPr/>
        </p:nvPicPr>
        <p:blipFill>
          <a:blip r:embed="rId2"/>
          <a:stretch>
            <a:fillRect/>
          </a:stretch>
        </p:blipFill>
        <p:spPr>
          <a:xfrm>
            <a:off x="1451579" y="1413464"/>
            <a:ext cx="7315200" cy="5230428"/>
          </a:xfrm>
          <a:prstGeom prst="rect">
            <a:avLst/>
          </a:prstGeom>
        </p:spPr>
      </p:pic>
    </p:spTree>
    <p:extLst>
      <p:ext uri="{BB962C8B-B14F-4D97-AF65-F5344CB8AC3E}">
        <p14:creationId xmlns:p14="http://schemas.microsoft.com/office/powerpoint/2010/main" val="1639772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to Sample report</a:t>
            </a:r>
            <a:endParaRPr lang="en-US" dirty="0"/>
          </a:p>
        </p:txBody>
      </p:sp>
      <p:sp>
        <p:nvSpPr>
          <p:cNvPr id="3" name="Content Placeholder 2"/>
          <p:cNvSpPr>
            <a:spLocks noGrp="1"/>
          </p:cNvSpPr>
          <p:nvPr>
            <p:ph idx="1"/>
          </p:nvPr>
        </p:nvSpPr>
        <p:spPr/>
        <p:txBody>
          <a:bodyPr/>
          <a:lstStyle/>
          <a:p>
            <a:r>
              <a:rPr lang="en-US" dirty="0" smtClean="0"/>
              <a:t>Present number lines to show where on the continuum the school falls on each of the indicators</a:t>
            </a:r>
          </a:p>
          <a:p>
            <a:r>
              <a:rPr lang="en-US" dirty="0" smtClean="0"/>
              <a:t>Include district and state comparison</a:t>
            </a:r>
          </a:p>
          <a:p>
            <a:pPr lvl="1"/>
            <a:r>
              <a:rPr lang="en-US" dirty="0" smtClean="0"/>
              <a:t>Or possibly a peer school/group of schools</a:t>
            </a:r>
          </a:p>
          <a:p>
            <a:r>
              <a:rPr lang="en-US" dirty="0" smtClean="0"/>
              <a:t>Online, reports should be dynamic, allowing users to dive deeper to see student group comparisons, data tables, graphs, and contextual information.</a:t>
            </a:r>
          </a:p>
          <a:p>
            <a:endParaRPr lang="en-US" dirty="0"/>
          </a:p>
        </p:txBody>
      </p:sp>
    </p:spTree>
    <p:extLst>
      <p:ext uri="{BB962C8B-B14F-4D97-AF65-F5344CB8AC3E}">
        <p14:creationId xmlns:p14="http://schemas.microsoft.com/office/powerpoint/2010/main" val="40838905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Oklahoma Schools</a:t>
            </a:r>
            <a:endParaRPr lang="en-US" dirty="0"/>
          </a:p>
        </p:txBody>
      </p:sp>
      <p:sp>
        <p:nvSpPr>
          <p:cNvPr id="3" name="Content Placeholder 2"/>
          <p:cNvSpPr>
            <a:spLocks noGrp="1"/>
          </p:cNvSpPr>
          <p:nvPr>
            <p:ph idx="1"/>
          </p:nvPr>
        </p:nvSpPr>
        <p:spPr>
          <a:xfrm>
            <a:off x="1451579" y="2015732"/>
            <a:ext cx="9978421" cy="3450613"/>
          </a:xfrm>
        </p:spPr>
        <p:txBody>
          <a:bodyPr/>
          <a:lstStyle/>
          <a:p>
            <a:r>
              <a:rPr lang="en-US" sz="2400" dirty="0" smtClean="0"/>
              <a:t>We started the process articulating the goals for Oklahoma schools.</a:t>
            </a:r>
          </a:p>
          <a:p>
            <a:r>
              <a:rPr lang="en-US" sz="2400" dirty="0" smtClean="0"/>
              <a:t>Focus </a:t>
            </a:r>
            <a:r>
              <a:rPr lang="en-US" sz="2400" dirty="0"/>
              <a:t>on college and career </a:t>
            </a:r>
            <a:r>
              <a:rPr lang="en-US" sz="2400" dirty="0" smtClean="0"/>
              <a:t>readiness: </a:t>
            </a:r>
          </a:p>
          <a:p>
            <a:pPr marL="457200" lvl="1" indent="0">
              <a:buNone/>
            </a:pPr>
            <a:r>
              <a:rPr lang="en-US" sz="2200" i="1" dirty="0" smtClean="0"/>
              <a:t>College </a:t>
            </a:r>
            <a:r>
              <a:rPr lang="en-US" sz="2200" i="1" dirty="0"/>
              <a:t>and career ready means that students graduate from high school prepared to enter and succeed in postsecondary opportunities whether college or career</a:t>
            </a:r>
            <a:r>
              <a:rPr lang="en-US" sz="2200" i="1" dirty="0" smtClean="0"/>
              <a:t>.</a:t>
            </a:r>
          </a:p>
          <a:p>
            <a:r>
              <a:rPr lang="en-US" sz="2400" dirty="0" smtClean="0"/>
              <a:t>Students should graduate high school ready for postsecondary success and need to demonstrate they are on-track towards that goal in grades 3–8.</a:t>
            </a:r>
          </a:p>
          <a:p>
            <a:endParaRPr lang="en-US" dirty="0"/>
          </a:p>
        </p:txBody>
      </p:sp>
    </p:spTree>
    <p:extLst>
      <p:ext uri="{BB962C8B-B14F-4D97-AF65-F5344CB8AC3E}">
        <p14:creationId xmlns:p14="http://schemas.microsoft.com/office/powerpoint/2010/main" val="28992832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Alternate Graphic</a:t>
            </a:r>
            <a:endParaRPr lang="en-US"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264429223"/>
              </p:ext>
            </p:extLst>
          </p:nvPr>
        </p:nvGraphicFramePr>
        <p:xfrm>
          <a:off x="1450975" y="2016125"/>
          <a:ext cx="9604375" cy="3449638"/>
        </p:xfrm>
        <a:graphic>
          <a:graphicData uri="http://schemas.openxmlformats.org/drawingml/2006/chart">
            <c:chart xmlns:c="http://schemas.openxmlformats.org/drawingml/2006/chart" xmlns:r="http://schemas.openxmlformats.org/officeDocument/2006/relationships" r:id="rId2"/>
          </a:graphicData>
        </a:graphic>
      </p:graphicFrame>
      <p:cxnSp>
        <p:nvCxnSpPr>
          <p:cNvPr id="11" name="Straight Connector 10"/>
          <p:cNvCxnSpPr/>
          <p:nvPr/>
        </p:nvCxnSpPr>
        <p:spPr>
          <a:xfrm flipV="1">
            <a:off x="9468465" y="2209800"/>
            <a:ext cx="0" cy="259080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9601200" y="2016125"/>
            <a:ext cx="1454150" cy="307777"/>
          </a:xfrm>
          <a:prstGeom prst="rect">
            <a:avLst/>
          </a:prstGeom>
          <a:noFill/>
        </p:spPr>
        <p:txBody>
          <a:bodyPr wrap="square" rtlCol="0">
            <a:spAutoFit/>
          </a:bodyPr>
          <a:lstStyle/>
          <a:p>
            <a:r>
              <a:rPr lang="en-US" sz="1400" dirty="0" smtClean="0"/>
              <a:t>Target = 85%</a:t>
            </a:r>
            <a:endParaRPr lang="en-US" sz="1400" dirty="0"/>
          </a:p>
        </p:txBody>
      </p:sp>
      <p:sp>
        <p:nvSpPr>
          <p:cNvPr id="3" name="Rounded Rectangular Callout 2"/>
          <p:cNvSpPr/>
          <p:nvPr/>
        </p:nvSpPr>
        <p:spPr>
          <a:xfrm>
            <a:off x="9601200" y="4114800"/>
            <a:ext cx="609600" cy="304800"/>
          </a:xfrm>
          <a:prstGeom prst="wedgeRoundRectCallout">
            <a:avLst>
              <a:gd name="adj1" fmla="val -51213"/>
              <a:gd name="adj2" fmla="val 85285"/>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B+</a:t>
            </a:r>
            <a:endParaRPr lang="en-US" dirty="0">
              <a:solidFill>
                <a:srgbClr val="C00000"/>
              </a:solidFill>
            </a:endParaRPr>
          </a:p>
        </p:txBody>
      </p:sp>
    </p:spTree>
    <p:extLst>
      <p:ext uri="{BB962C8B-B14F-4D97-AF65-F5344CB8AC3E}">
        <p14:creationId xmlns:p14="http://schemas.microsoft.com/office/powerpoint/2010/main" val="8421613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 of A–F System</a:t>
            </a:r>
            <a:endParaRPr lang="en-US" dirty="0"/>
          </a:p>
        </p:txBody>
      </p:sp>
      <p:sp>
        <p:nvSpPr>
          <p:cNvPr id="3" name="Content Placeholder 2"/>
          <p:cNvSpPr>
            <a:spLocks noGrp="1"/>
          </p:cNvSpPr>
          <p:nvPr>
            <p:ph idx="1"/>
          </p:nvPr>
        </p:nvSpPr>
        <p:spPr/>
        <p:txBody>
          <a:bodyPr/>
          <a:lstStyle/>
          <a:p>
            <a:r>
              <a:rPr lang="en-US" dirty="0" smtClean="0"/>
              <a:t>Once we have real data, the system will need to be validated. Analyses will include:</a:t>
            </a:r>
          </a:p>
          <a:p>
            <a:pPr lvl="1"/>
            <a:r>
              <a:rPr lang="en-US" dirty="0" smtClean="0"/>
              <a:t>How often do schools with different rates of proficiency receive different grades? Why does this happen?</a:t>
            </a:r>
          </a:p>
          <a:p>
            <a:pPr lvl="1"/>
            <a:r>
              <a:rPr lang="en-US" dirty="0" smtClean="0"/>
              <a:t>How close in performance are schools among the various grades? How influential is measurement error?</a:t>
            </a:r>
          </a:p>
          <a:p>
            <a:pPr lvl="1"/>
            <a:r>
              <a:rPr lang="en-US" dirty="0" smtClean="0"/>
              <a:t>Do external stakeholders agree that schools in the A category are truly excelling and schools in the F category need additional supports?</a:t>
            </a:r>
            <a:endParaRPr lang="en-US" dirty="0"/>
          </a:p>
        </p:txBody>
      </p:sp>
    </p:spTree>
    <p:extLst>
      <p:ext uri="{BB962C8B-B14F-4D97-AF65-F5344CB8AC3E}">
        <p14:creationId xmlns:p14="http://schemas.microsoft.com/office/powerpoint/2010/main" val="3441177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Ongoing work</a:t>
            </a:r>
            <a:endParaRPr lang="en-US" dirty="0"/>
          </a:p>
        </p:txBody>
      </p:sp>
      <p:sp>
        <p:nvSpPr>
          <p:cNvPr id="3" name="Content Placeholder 2"/>
          <p:cNvSpPr>
            <a:spLocks noGrp="1"/>
          </p:cNvSpPr>
          <p:nvPr>
            <p:ph idx="1"/>
          </p:nvPr>
        </p:nvSpPr>
        <p:spPr/>
        <p:txBody>
          <a:bodyPr>
            <a:normAutofit lnSpcReduction="10000"/>
          </a:bodyPr>
          <a:lstStyle/>
          <a:p>
            <a:r>
              <a:rPr lang="en-US" dirty="0" smtClean="0"/>
              <a:t>We need to wait until students have take new assessments in 2017 to determine baselines and create targets.</a:t>
            </a:r>
          </a:p>
          <a:p>
            <a:r>
              <a:rPr lang="en-US" dirty="0" smtClean="0"/>
              <a:t>At that point, the calculations and weights will be reviewed to ensure the schools identified validly reflect the intention of the system.</a:t>
            </a:r>
          </a:p>
          <a:p>
            <a:r>
              <a:rPr lang="en-US" dirty="0" smtClean="0"/>
              <a:t>Schools and districts are calculating growth using the value table and older data to exa</a:t>
            </a:r>
            <a:r>
              <a:rPr lang="en-US" dirty="0"/>
              <a:t>mine whether the results match the intention</a:t>
            </a:r>
            <a:r>
              <a:rPr lang="en-US" dirty="0" smtClean="0"/>
              <a:t>.</a:t>
            </a:r>
          </a:p>
          <a:p>
            <a:r>
              <a:rPr lang="en-US" dirty="0" smtClean="0"/>
              <a:t>Continuing to examine the influence of including a “percent proficient</a:t>
            </a:r>
            <a:r>
              <a:rPr lang="en-US" smtClean="0"/>
              <a:t>” indicator.</a:t>
            </a:r>
            <a:endParaRPr lang="en-US" dirty="0" smtClean="0"/>
          </a:p>
          <a:p>
            <a:r>
              <a:rPr lang="en-US" dirty="0"/>
              <a:t>Work is ongoing to determine a parallel system for non-traditional schools</a:t>
            </a:r>
            <a:r>
              <a:rPr lang="en-US" dirty="0" smtClean="0"/>
              <a:t>.</a:t>
            </a:r>
            <a:endParaRPr lang="en-US" dirty="0"/>
          </a:p>
        </p:txBody>
      </p:sp>
    </p:spTree>
    <p:extLst>
      <p:ext uri="{BB962C8B-B14F-4D97-AF65-F5344CB8AC3E}">
        <p14:creationId xmlns:p14="http://schemas.microsoft.com/office/powerpoint/2010/main" val="27899091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 Indicators</a:t>
            </a:r>
            <a:endParaRPr lang="en-US" dirty="0"/>
          </a:p>
        </p:txBody>
      </p:sp>
      <p:sp>
        <p:nvSpPr>
          <p:cNvPr id="3" name="Content Placeholder 2"/>
          <p:cNvSpPr>
            <a:spLocks noGrp="1"/>
          </p:cNvSpPr>
          <p:nvPr>
            <p:ph idx="1"/>
          </p:nvPr>
        </p:nvSpPr>
        <p:spPr/>
        <p:txBody>
          <a:bodyPr>
            <a:normAutofit/>
          </a:bodyPr>
          <a:lstStyle/>
          <a:p>
            <a:r>
              <a:rPr lang="en-US" dirty="0" smtClean="0"/>
              <a:t>What are the variables that should go into the accountability system?</a:t>
            </a:r>
          </a:p>
          <a:p>
            <a:pPr lvl="1"/>
            <a:r>
              <a:rPr lang="en-US" dirty="0"/>
              <a:t>Annual </a:t>
            </a:r>
            <a:r>
              <a:rPr lang="en-US" dirty="0" smtClean="0"/>
              <a:t>assessments</a:t>
            </a:r>
            <a:endParaRPr lang="en-US" dirty="0"/>
          </a:p>
          <a:p>
            <a:pPr lvl="1"/>
            <a:r>
              <a:rPr lang="en-US" dirty="0"/>
              <a:t>Graduation rates for high schools </a:t>
            </a:r>
          </a:p>
          <a:p>
            <a:pPr lvl="1"/>
            <a:r>
              <a:rPr lang="en-US" dirty="0"/>
              <a:t>Another statewide “academic” indicator for elementary and middle schools </a:t>
            </a:r>
            <a:r>
              <a:rPr lang="en-US" dirty="0" smtClean="0"/>
              <a:t>(e.g., growth or achievement gap)</a:t>
            </a:r>
            <a:endParaRPr lang="en-US" dirty="0"/>
          </a:p>
          <a:p>
            <a:pPr lvl="1"/>
            <a:r>
              <a:rPr lang="en-US" dirty="0"/>
              <a:t>English language proficiency for English learners </a:t>
            </a:r>
          </a:p>
          <a:p>
            <a:pPr lvl="1"/>
            <a:r>
              <a:rPr lang="en-US" dirty="0"/>
              <a:t>At least one additional statewide indicator of school quality or student success (e.g. school climate/safety, student engagement, educator engagement, postsecondary readiness)</a:t>
            </a:r>
          </a:p>
        </p:txBody>
      </p:sp>
    </p:spTree>
    <p:extLst>
      <p:ext uri="{BB962C8B-B14F-4D97-AF65-F5344CB8AC3E}">
        <p14:creationId xmlns:p14="http://schemas.microsoft.com/office/powerpoint/2010/main" val="23983782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Indicators</a:t>
            </a:r>
            <a:endParaRPr lang="en-US" dirty="0"/>
          </a:p>
        </p:txBody>
      </p:sp>
      <p:sp>
        <p:nvSpPr>
          <p:cNvPr id="5" name="Text Placeholder 4"/>
          <p:cNvSpPr>
            <a:spLocks noGrp="1"/>
          </p:cNvSpPr>
          <p:nvPr>
            <p:ph type="body" idx="1"/>
          </p:nvPr>
        </p:nvSpPr>
        <p:spPr/>
        <p:txBody>
          <a:bodyPr/>
          <a:lstStyle/>
          <a:p>
            <a:r>
              <a:rPr lang="en-US" dirty="0"/>
              <a:t>Elementary and Middle </a:t>
            </a:r>
            <a:r>
              <a:rPr lang="en-US" dirty="0" smtClean="0"/>
              <a:t>Schools</a:t>
            </a:r>
            <a:endParaRPr lang="en-US" dirty="0"/>
          </a:p>
        </p:txBody>
      </p:sp>
      <p:sp>
        <p:nvSpPr>
          <p:cNvPr id="3" name="Content Placeholder 2"/>
          <p:cNvSpPr>
            <a:spLocks noGrp="1"/>
          </p:cNvSpPr>
          <p:nvPr>
            <p:ph sz="half" idx="2"/>
          </p:nvPr>
        </p:nvSpPr>
        <p:spPr/>
        <p:txBody>
          <a:bodyPr>
            <a:normAutofit fontScale="77500" lnSpcReduction="20000"/>
          </a:bodyPr>
          <a:lstStyle/>
          <a:p>
            <a:r>
              <a:rPr lang="en-US" dirty="0" smtClean="0"/>
              <a:t>ELA status</a:t>
            </a:r>
          </a:p>
          <a:p>
            <a:r>
              <a:rPr lang="en-US" dirty="0" smtClean="0"/>
              <a:t>Math status</a:t>
            </a:r>
          </a:p>
          <a:p>
            <a:r>
              <a:rPr lang="en-US" dirty="0" smtClean="0"/>
              <a:t>Science status</a:t>
            </a:r>
          </a:p>
          <a:p>
            <a:r>
              <a:rPr lang="en-US" dirty="0" smtClean="0"/>
              <a:t>ELA growth</a:t>
            </a:r>
          </a:p>
          <a:p>
            <a:r>
              <a:rPr lang="en-US" dirty="0" smtClean="0"/>
              <a:t>Math growth</a:t>
            </a:r>
          </a:p>
          <a:p>
            <a:r>
              <a:rPr lang="en-US" dirty="0" smtClean="0"/>
              <a:t>ELPA progress</a:t>
            </a:r>
          </a:p>
          <a:p>
            <a:r>
              <a:rPr lang="en-US" dirty="0" smtClean="0"/>
              <a:t>Chronic absenteeism</a:t>
            </a:r>
            <a:endParaRPr lang="en-US" dirty="0"/>
          </a:p>
        </p:txBody>
      </p:sp>
      <p:sp>
        <p:nvSpPr>
          <p:cNvPr id="6" name="Text Placeholder 5"/>
          <p:cNvSpPr>
            <a:spLocks noGrp="1"/>
          </p:cNvSpPr>
          <p:nvPr>
            <p:ph type="body" sz="quarter" idx="3"/>
          </p:nvPr>
        </p:nvSpPr>
        <p:spPr/>
        <p:txBody>
          <a:bodyPr/>
          <a:lstStyle/>
          <a:p>
            <a:r>
              <a:rPr lang="en-US" dirty="0"/>
              <a:t>High </a:t>
            </a:r>
            <a:r>
              <a:rPr lang="en-US" dirty="0" smtClean="0"/>
              <a:t>Schools</a:t>
            </a:r>
            <a:endParaRPr lang="en-US" dirty="0"/>
          </a:p>
        </p:txBody>
      </p:sp>
      <p:sp>
        <p:nvSpPr>
          <p:cNvPr id="4" name="Content Placeholder 3"/>
          <p:cNvSpPr>
            <a:spLocks noGrp="1"/>
          </p:cNvSpPr>
          <p:nvPr>
            <p:ph sz="quarter" idx="4"/>
          </p:nvPr>
        </p:nvSpPr>
        <p:spPr/>
        <p:txBody>
          <a:bodyPr>
            <a:normAutofit fontScale="77500" lnSpcReduction="20000"/>
          </a:bodyPr>
          <a:lstStyle/>
          <a:p>
            <a:r>
              <a:rPr lang="en-US" dirty="0" smtClean="0"/>
              <a:t>ELA</a:t>
            </a:r>
            <a:r>
              <a:rPr lang="en-US" dirty="0"/>
              <a:t> </a:t>
            </a:r>
            <a:r>
              <a:rPr lang="en-US" dirty="0" smtClean="0"/>
              <a:t>status</a:t>
            </a:r>
          </a:p>
          <a:p>
            <a:r>
              <a:rPr lang="en-US" dirty="0" smtClean="0"/>
              <a:t>Math </a:t>
            </a:r>
            <a:r>
              <a:rPr lang="en-US" dirty="0"/>
              <a:t>status</a:t>
            </a:r>
          </a:p>
          <a:p>
            <a:r>
              <a:rPr lang="en-US" dirty="0"/>
              <a:t>Science status</a:t>
            </a:r>
          </a:p>
          <a:p>
            <a:r>
              <a:rPr lang="en-US" dirty="0" smtClean="0"/>
              <a:t>Graduation rate</a:t>
            </a:r>
            <a:endParaRPr lang="en-US" dirty="0"/>
          </a:p>
          <a:p>
            <a:r>
              <a:rPr lang="en-US" dirty="0"/>
              <a:t>Postsecondary opportunities</a:t>
            </a:r>
          </a:p>
          <a:p>
            <a:r>
              <a:rPr lang="en-US" dirty="0" smtClean="0"/>
              <a:t>ELPA </a:t>
            </a:r>
            <a:r>
              <a:rPr lang="en-US" dirty="0"/>
              <a:t>progress</a:t>
            </a:r>
          </a:p>
          <a:p>
            <a:r>
              <a:rPr lang="en-US" dirty="0"/>
              <a:t>Chronic </a:t>
            </a:r>
            <a:r>
              <a:rPr lang="en-US" dirty="0" smtClean="0"/>
              <a:t>absenteeism</a:t>
            </a:r>
          </a:p>
          <a:p>
            <a:endParaRPr lang="en-US" dirty="0"/>
          </a:p>
        </p:txBody>
      </p:sp>
    </p:spTree>
    <p:extLst>
      <p:ext uri="{BB962C8B-B14F-4D97-AF65-F5344CB8AC3E}">
        <p14:creationId xmlns:p14="http://schemas.microsoft.com/office/powerpoint/2010/main" val="1038117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Student groups</a:t>
            </a:r>
            <a:endParaRPr lang="en-US" dirty="0"/>
          </a:p>
        </p:txBody>
      </p:sp>
      <p:sp>
        <p:nvSpPr>
          <p:cNvPr id="8" name="Content Placeholder 7"/>
          <p:cNvSpPr>
            <a:spLocks noGrp="1"/>
          </p:cNvSpPr>
          <p:nvPr>
            <p:ph idx="1"/>
          </p:nvPr>
        </p:nvSpPr>
        <p:spPr>
          <a:xfrm>
            <a:off x="1451579" y="2015732"/>
            <a:ext cx="9603275" cy="3623068"/>
          </a:xfrm>
        </p:spPr>
        <p:txBody>
          <a:bodyPr>
            <a:normAutofit lnSpcReduction="10000"/>
          </a:bodyPr>
          <a:lstStyle/>
          <a:p>
            <a:r>
              <a:rPr lang="en-US" dirty="0" smtClean="0"/>
              <a:t>ESSA does not require the 24 hurdles that NCLB did, but we do need to incorporate the performance of students in the various demographic groups.</a:t>
            </a:r>
          </a:p>
          <a:p>
            <a:r>
              <a:rPr lang="en-US" dirty="0" smtClean="0"/>
              <a:t>New approach:</a:t>
            </a:r>
          </a:p>
          <a:p>
            <a:pPr lvl="1"/>
            <a:r>
              <a:rPr lang="en-US" dirty="0" smtClean="0"/>
              <a:t>Assign students to only one demographic category for purposes of accountability.</a:t>
            </a:r>
          </a:p>
          <a:p>
            <a:pPr lvl="1"/>
            <a:r>
              <a:rPr lang="en-US" dirty="0" smtClean="0"/>
              <a:t>Order categories by statistical relationship with achievement: economically disadvantaged, students with disabilities, English learners, black, Hispanic, Native American, other.</a:t>
            </a:r>
          </a:p>
          <a:p>
            <a:pPr lvl="1"/>
            <a:r>
              <a:rPr lang="en-US" dirty="0" smtClean="0"/>
              <a:t>Each student only counts once per school </a:t>
            </a:r>
            <a:r>
              <a:rPr lang="en-US" u="sng" dirty="0" smtClean="0"/>
              <a:t>for accountability purposes </a:t>
            </a:r>
            <a:r>
              <a:rPr lang="en-US" dirty="0" smtClean="0"/>
              <a:t>(unlike under NCLB), but their scores will be </a:t>
            </a:r>
            <a:r>
              <a:rPr lang="en-US" u="sng" dirty="0" smtClean="0"/>
              <a:t>reported</a:t>
            </a:r>
            <a:r>
              <a:rPr lang="en-US" dirty="0" smtClean="0"/>
              <a:t> in every category they represent.</a:t>
            </a:r>
          </a:p>
          <a:p>
            <a:r>
              <a:rPr lang="en-US" dirty="0" smtClean="0"/>
              <a:t>Minimum N (sample size) remains at 10 students per school</a:t>
            </a:r>
            <a:endParaRPr lang="en-US" dirty="0"/>
          </a:p>
        </p:txBody>
      </p:sp>
    </p:spTree>
    <p:extLst>
      <p:ext uri="{BB962C8B-B14F-4D97-AF65-F5344CB8AC3E}">
        <p14:creationId xmlns:p14="http://schemas.microsoft.com/office/powerpoint/2010/main" val="3145830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1868027"/>
          </a:xfrm>
        </p:spPr>
        <p:txBody>
          <a:bodyPr/>
          <a:lstStyle/>
          <a:p>
            <a:r>
              <a:rPr lang="en-US" dirty="0" smtClean="0"/>
              <a:t>Sample Status measure for Grades 3–8 </a:t>
            </a:r>
            <a:endParaRPr lang="en-US" dirty="0"/>
          </a:p>
        </p:txBody>
      </p:sp>
      <p:sp>
        <p:nvSpPr>
          <p:cNvPr id="4" name="Text Placeholder 3"/>
          <p:cNvSpPr>
            <a:spLocks noGrp="1"/>
          </p:cNvSpPr>
          <p:nvPr>
            <p:ph type="body" sz="half" idx="2"/>
          </p:nvPr>
        </p:nvSpPr>
        <p:spPr>
          <a:xfrm>
            <a:off x="1444671" y="2819400"/>
            <a:ext cx="3355929" cy="3004883"/>
          </a:xfrm>
        </p:spPr>
        <p:txBody>
          <a:bodyPr>
            <a:normAutofit fontScale="92500" lnSpcReduction="20000"/>
          </a:bodyPr>
          <a:lstStyle/>
          <a:p>
            <a:pPr marL="285750" indent="-285750">
              <a:buFont typeface="Arial" panose="020B0604020202020204" pitchFamily="34" charset="0"/>
              <a:buChar char="•"/>
            </a:pPr>
            <a:r>
              <a:rPr lang="en-US" dirty="0" smtClean="0"/>
              <a:t>Combines status with gap closure</a:t>
            </a:r>
          </a:p>
          <a:p>
            <a:pPr marL="285750" indent="-285750">
              <a:buFont typeface="Arial" panose="020B0604020202020204" pitchFamily="34" charset="0"/>
              <a:buChar char="•"/>
            </a:pPr>
            <a:r>
              <a:rPr lang="en-US" dirty="0" smtClean="0"/>
              <a:t>Assumed a scale of 100 – 400 with the “target” cut score set at 300.</a:t>
            </a:r>
          </a:p>
          <a:p>
            <a:pPr marL="285750" indent="-285750">
              <a:buFont typeface="Arial" panose="020B0604020202020204" pitchFamily="34" charset="0"/>
              <a:buChar char="•"/>
            </a:pPr>
            <a:r>
              <a:rPr lang="en-US" dirty="0" smtClean="0"/>
              <a:t>Goals are set based on where the 60</a:t>
            </a:r>
            <a:r>
              <a:rPr lang="en-US" baseline="30000" dirty="0" smtClean="0"/>
              <a:t>th</a:t>
            </a:r>
            <a:r>
              <a:rPr lang="en-US" dirty="0" smtClean="0"/>
              <a:t> percentile school scored on average (40% of schools at or above this point).</a:t>
            </a:r>
          </a:p>
          <a:p>
            <a:pPr marL="285750" indent="-285750">
              <a:buFont typeface="Arial" panose="020B0604020202020204" pitchFamily="34" charset="0"/>
              <a:buChar char="•"/>
            </a:pPr>
            <a:r>
              <a:rPr lang="en-US" dirty="0" smtClean="0"/>
              <a:t>Goals increase by 6-13 points each year (depending on group), increasing more for lower performing groups to narrow achievement gap. </a:t>
            </a:r>
            <a:endParaRPr lang="en-US" dirty="0"/>
          </a:p>
        </p:txBody>
      </p:sp>
      <p:pic>
        <p:nvPicPr>
          <p:cNvPr id="5" name="Content Placeholder 4"/>
          <p:cNvPicPr>
            <a:picLocks noGrp="1" noChangeAspect="1"/>
          </p:cNvPicPr>
          <p:nvPr>
            <p:ph idx="1"/>
          </p:nvPr>
        </p:nvPicPr>
        <p:blipFill>
          <a:blip r:embed="rId2"/>
          <a:stretch>
            <a:fillRect/>
          </a:stretch>
        </p:blipFill>
        <p:spPr>
          <a:xfrm>
            <a:off x="5043488" y="1404394"/>
            <a:ext cx="6013450" cy="3447549"/>
          </a:xfrm>
          <a:prstGeom prst="rect">
            <a:avLst/>
          </a:prstGeom>
        </p:spPr>
      </p:pic>
      <p:sp>
        <p:nvSpPr>
          <p:cNvPr id="3" name="TextBox 2"/>
          <p:cNvSpPr txBox="1"/>
          <p:nvPr/>
        </p:nvSpPr>
        <p:spPr>
          <a:xfrm>
            <a:off x="5638800" y="2057400"/>
            <a:ext cx="2209800" cy="338554"/>
          </a:xfrm>
          <a:prstGeom prst="rect">
            <a:avLst/>
          </a:prstGeom>
          <a:noFill/>
          <a:ln>
            <a:solidFill>
              <a:schemeClr val="accent1"/>
            </a:solidFill>
          </a:ln>
        </p:spPr>
        <p:txBody>
          <a:bodyPr wrap="square" rtlCol="0">
            <a:spAutoFit/>
          </a:bodyPr>
          <a:lstStyle/>
          <a:p>
            <a:r>
              <a:rPr lang="en-US" sz="1600" dirty="0" smtClean="0"/>
              <a:t>Proficiency Cut = 300</a:t>
            </a:r>
            <a:endParaRPr lang="en-US" sz="1600" dirty="0"/>
          </a:p>
        </p:txBody>
      </p:sp>
      <p:cxnSp>
        <p:nvCxnSpPr>
          <p:cNvPr id="7" name="Straight Arrow Connector 6"/>
          <p:cNvCxnSpPr/>
          <p:nvPr/>
        </p:nvCxnSpPr>
        <p:spPr>
          <a:xfrm flipH="1">
            <a:off x="5334000" y="2395954"/>
            <a:ext cx="304800" cy="2710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2864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736929" cy="1868027"/>
          </a:xfrm>
        </p:spPr>
        <p:txBody>
          <a:bodyPr/>
          <a:lstStyle/>
          <a:p>
            <a:r>
              <a:rPr lang="en-US" dirty="0" smtClean="0"/>
              <a:t>Sample Status measure for High School with Nationally recognized HS test</a:t>
            </a:r>
            <a:endParaRPr lang="en-US" dirty="0"/>
          </a:p>
        </p:txBody>
      </p:sp>
      <p:sp>
        <p:nvSpPr>
          <p:cNvPr id="4" name="Text Placeholder 3"/>
          <p:cNvSpPr>
            <a:spLocks noGrp="1"/>
          </p:cNvSpPr>
          <p:nvPr>
            <p:ph type="body" sz="half" idx="2"/>
          </p:nvPr>
        </p:nvSpPr>
        <p:spPr>
          <a:xfrm>
            <a:off x="1444671" y="2819400"/>
            <a:ext cx="3508329" cy="2819399"/>
          </a:xfrm>
        </p:spPr>
        <p:txBody>
          <a:bodyPr>
            <a:normAutofit lnSpcReduction="10000"/>
          </a:bodyPr>
          <a:lstStyle/>
          <a:p>
            <a:pPr marL="285750" indent="-285750">
              <a:spcBef>
                <a:spcPts val="0"/>
              </a:spcBef>
              <a:buFont typeface="Arial" panose="020B0604020202020204" pitchFamily="34" charset="0"/>
              <a:buChar char="•"/>
            </a:pPr>
            <a:r>
              <a:rPr lang="en-US" dirty="0" smtClean="0"/>
              <a:t>Same process combining status with gap reduction</a:t>
            </a:r>
          </a:p>
          <a:p>
            <a:pPr marL="285750" indent="-285750">
              <a:spcBef>
                <a:spcPts val="0"/>
              </a:spcBef>
              <a:buFont typeface="Arial" panose="020B0604020202020204" pitchFamily="34" charset="0"/>
              <a:buChar char="•"/>
            </a:pPr>
            <a:r>
              <a:rPr lang="en-US" dirty="0" smtClean="0"/>
              <a:t>Started with state averages from 2014.</a:t>
            </a:r>
          </a:p>
          <a:p>
            <a:pPr marL="285750" indent="-285750">
              <a:spcBef>
                <a:spcPts val="0"/>
              </a:spcBef>
              <a:buFont typeface="Arial" panose="020B0604020202020204" pitchFamily="34" charset="0"/>
              <a:buChar char="•"/>
            </a:pPr>
            <a:r>
              <a:rPr lang="en-US" dirty="0" smtClean="0"/>
              <a:t>22 is the college-ready goal for reading and math.</a:t>
            </a:r>
          </a:p>
          <a:p>
            <a:pPr marL="285750" indent="-285750">
              <a:spcBef>
                <a:spcPts val="0"/>
              </a:spcBef>
              <a:buFont typeface="Arial" panose="020B0604020202020204" pitchFamily="34" charset="0"/>
              <a:buChar char="•"/>
            </a:pPr>
            <a:r>
              <a:rPr lang="en-US" dirty="0" smtClean="0"/>
              <a:t>Goals increase by 2–5 points each year.</a:t>
            </a:r>
          </a:p>
          <a:p>
            <a:pPr marL="285750" indent="-285750">
              <a:spcBef>
                <a:spcPts val="0"/>
              </a:spcBef>
              <a:buFont typeface="Arial" panose="020B0604020202020204" pitchFamily="34" charset="0"/>
              <a:buChar char="•"/>
            </a:pPr>
            <a:r>
              <a:rPr lang="en-US" dirty="0" smtClean="0"/>
              <a:t>Goals must increase more for lower performing groups. </a:t>
            </a:r>
            <a:endParaRPr lang="en-US" dirty="0"/>
          </a:p>
        </p:txBody>
      </p:sp>
      <p:pic>
        <p:nvPicPr>
          <p:cNvPr id="7" name="Content Placeholder 6"/>
          <p:cNvPicPr>
            <a:picLocks noGrp="1" noChangeAspect="1"/>
          </p:cNvPicPr>
          <p:nvPr>
            <p:ph idx="1"/>
          </p:nvPr>
        </p:nvPicPr>
        <p:blipFill>
          <a:blip r:embed="rId2"/>
          <a:stretch>
            <a:fillRect/>
          </a:stretch>
        </p:blipFill>
        <p:spPr>
          <a:xfrm>
            <a:off x="5514057" y="1399803"/>
            <a:ext cx="5072312" cy="3456732"/>
          </a:xfrm>
          <a:prstGeom prst="rect">
            <a:avLst/>
          </a:prstGeom>
        </p:spPr>
      </p:pic>
    </p:spTree>
    <p:extLst>
      <p:ext uri="{BB962C8B-B14F-4D97-AF65-F5344CB8AC3E}">
        <p14:creationId xmlns:p14="http://schemas.microsoft.com/office/powerpoint/2010/main" val="32523482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Implications of this approach</a:t>
            </a:r>
            <a:endParaRPr lang="en-US" dirty="0"/>
          </a:p>
        </p:txBody>
      </p:sp>
      <p:sp>
        <p:nvSpPr>
          <p:cNvPr id="6" name="Text Placeholder 5"/>
          <p:cNvSpPr>
            <a:spLocks noGrp="1"/>
          </p:cNvSpPr>
          <p:nvPr>
            <p:ph type="body" idx="1"/>
          </p:nvPr>
        </p:nvSpPr>
        <p:spPr/>
        <p:txBody>
          <a:bodyPr/>
          <a:lstStyle/>
          <a:p>
            <a:r>
              <a:rPr lang="en-US" dirty="0" smtClean="0"/>
              <a:t>Questions</a:t>
            </a:r>
            <a:endParaRPr lang="en-US" dirty="0"/>
          </a:p>
        </p:txBody>
      </p:sp>
      <p:sp>
        <p:nvSpPr>
          <p:cNvPr id="7" name="Content Placeholder 6"/>
          <p:cNvSpPr>
            <a:spLocks noGrp="1"/>
          </p:cNvSpPr>
          <p:nvPr>
            <p:ph sz="half" idx="2"/>
          </p:nvPr>
        </p:nvSpPr>
        <p:spPr/>
        <p:txBody>
          <a:bodyPr>
            <a:normAutofit fontScale="92500" lnSpcReduction="10000"/>
          </a:bodyPr>
          <a:lstStyle/>
          <a:p>
            <a:pPr marL="457200" indent="-457200">
              <a:buFont typeface="+mj-lt"/>
              <a:buAutoNum type="arabicPeriod"/>
            </a:pPr>
            <a:r>
              <a:rPr lang="en-US" dirty="0" smtClean="0"/>
              <a:t>Doesn’t this reflect lower expectations for some groups?</a:t>
            </a:r>
          </a:p>
          <a:p>
            <a:pPr marL="0" indent="0">
              <a:buNone/>
            </a:pPr>
            <a:endParaRPr lang="en-US" dirty="0" smtClean="0"/>
          </a:p>
          <a:p>
            <a:pPr marL="457200" indent="-457200">
              <a:buFont typeface="+mj-lt"/>
              <a:buAutoNum type="arabicPeriod" startAt="2"/>
            </a:pPr>
            <a:r>
              <a:rPr lang="en-US" dirty="0" smtClean="0"/>
              <a:t>Are we hiding the performance of black students by first separating out performance of economically-disadvantaged groups?</a:t>
            </a:r>
            <a:endParaRPr lang="en-US" dirty="0"/>
          </a:p>
        </p:txBody>
      </p:sp>
      <p:sp>
        <p:nvSpPr>
          <p:cNvPr id="8" name="Text Placeholder 7"/>
          <p:cNvSpPr>
            <a:spLocks noGrp="1"/>
          </p:cNvSpPr>
          <p:nvPr>
            <p:ph type="body" sz="quarter" idx="3"/>
          </p:nvPr>
        </p:nvSpPr>
        <p:spPr/>
        <p:txBody>
          <a:bodyPr/>
          <a:lstStyle/>
          <a:p>
            <a:r>
              <a:rPr lang="en-US" dirty="0" smtClean="0"/>
              <a:t>Answers</a:t>
            </a:r>
            <a:endParaRPr lang="en-US" dirty="0"/>
          </a:p>
        </p:txBody>
      </p:sp>
      <p:sp>
        <p:nvSpPr>
          <p:cNvPr id="9" name="Content Placeholder 8"/>
          <p:cNvSpPr>
            <a:spLocks noGrp="1"/>
          </p:cNvSpPr>
          <p:nvPr>
            <p:ph sz="quarter" idx="4"/>
          </p:nvPr>
        </p:nvSpPr>
        <p:spPr>
          <a:xfrm>
            <a:off x="6412362" y="2821491"/>
            <a:ext cx="4645152" cy="3122109"/>
          </a:xfrm>
        </p:spPr>
        <p:txBody>
          <a:bodyPr>
            <a:normAutofit fontScale="92500"/>
          </a:bodyPr>
          <a:lstStyle/>
          <a:p>
            <a:pPr marL="457200" indent="-457200">
              <a:buFont typeface="+mj-lt"/>
              <a:buAutoNum type="arabicPeriod"/>
            </a:pPr>
            <a:r>
              <a:rPr lang="en-US" dirty="0" smtClean="0"/>
              <a:t>We start with meeting students where they are. Student groups who start at a lower level have to improve faster.</a:t>
            </a:r>
          </a:p>
          <a:p>
            <a:pPr marL="457200" indent="-457200">
              <a:buFont typeface="+mj-lt"/>
              <a:buAutoNum type="arabicPeriod"/>
            </a:pPr>
            <a:r>
              <a:rPr lang="en-US" dirty="0" smtClean="0"/>
              <a:t>Socioeconomic status has a much higher correlation with achievement than race, so we want our focus there. The percent proficient statistic will be reported for all students in every category.</a:t>
            </a:r>
            <a:endParaRPr lang="en-US" dirty="0"/>
          </a:p>
        </p:txBody>
      </p:sp>
    </p:spTree>
    <p:extLst>
      <p:ext uri="{BB962C8B-B14F-4D97-AF65-F5344CB8AC3E}">
        <p14:creationId xmlns:p14="http://schemas.microsoft.com/office/powerpoint/2010/main" val="2392364700"/>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Gallery_16x9</Template>
  <TotalTime>0</TotalTime>
  <Words>2677</Words>
  <Application>Microsoft Office PowerPoint</Application>
  <PresentationFormat>Widescreen</PresentationFormat>
  <Paragraphs>495</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SimSun</vt:lpstr>
      <vt:lpstr>Arial</vt:lpstr>
      <vt:lpstr>Calibri</vt:lpstr>
      <vt:lpstr>Gill Sans MT</vt:lpstr>
      <vt:lpstr>Gallery</vt:lpstr>
      <vt:lpstr>Creating a new Accountability System</vt:lpstr>
      <vt:lpstr>Task Force Meetings</vt:lpstr>
      <vt:lpstr>Goals for Oklahoma Schools</vt:lpstr>
      <vt:lpstr>Next Step: Indicators</vt:lpstr>
      <vt:lpstr>Indicators</vt:lpstr>
      <vt:lpstr>Student groups</vt:lpstr>
      <vt:lpstr>Sample Status measure for Grades 3–8 </vt:lpstr>
      <vt:lpstr>Sample Status measure for High School with Nationally recognized HS test</vt:lpstr>
      <vt:lpstr>Implications of this approach</vt:lpstr>
      <vt:lpstr>Growth: Value tables</vt:lpstr>
      <vt:lpstr>Sample Value Table (Actual points may change)</vt:lpstr>
      <vt:lpstr>Sample Value Table (Actual points may change)</vt:lpstr>
      <vt:lpstr>Implications about this Growth Model</vt:lpstr>
      <vt:lpstr>ELPA Progress</vt:lpstr>
      <vt:lpstr>Growth to Target 5-years</vt:lpstr>
      <vt:lpstr>Implications for Schools with ELLs</vt:lpstr>
      <vt:lpstr>Other Indicators</vt:lpstr>
      <vt:lpstr>Chronic Absenteeism</vt:lpstr>
      <vt:lpstr>High School Graduation Rate</vt:lpstr>
      <vt:lpstr>Postsecondary Participation</vt:lpstr>
      <vt:lpstr>Bringing it all together into a summative judgment</vt:lpstr>
      <vt:lpstr>Sample Elementary or Secondary Table</vt:lpstr>
      <vt:lpstr>Sample High School Table</vt:lpstr>
      <vt:lpstr>Implications of A–F System</vt:lpstr>
      <vt:lpstr>Design Decisions</vt:lpstr>
      <vt:lpstr>Exiting Targeted and Comprehensive Support Categories</vt:lpstr>
      <vt:lpstr>Reporting results: Dashboard approach</vt:lpstr>
      <vt:lpstr>Sample Report—Dashboard + Index</vt:lpstr>
      <vt:lpstr>Changes to Sample report</vt:lpstr>
      <vt:lpstr>Example Alternate Graphic</vt:lpstr>
      <vt:lpstr>Validation of A–F System</vt:lpstr>
      <vt:lpstr>Ongoing work</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Marianne Perie</dc:creator>
  <cp:lastModifiedBy>Perie, Marianne</cp:lastModifiedBy>
  <cp:revision>106</cp:revision>
  <dcterms:created xsi:type="dcterms:W3CDTF">2016-05-20T14:34:59Z</dcterms:created>
  <dcterms:modified xsi:type="dcterms:W3CDTF">2016-12-14T23:28:01Z</dcterms:modified>
</cp:coreProperties>
</file>