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46413-750F-9D45-8924-BDA8AD1B1781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A4E3A-97F6-4348-9686-B62B72A9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A4E3A-97F6-4348-9686-B62B72A9B0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4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1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9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1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8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3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8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02CB-7380-4410-86A3-44D8F347A0F6}" type="datetimeFigureOut">
              <a:rPr lang="en-US" smtClean="0"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5BF9-CE76-4F2D-A98E-8D0AC75AF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799"/>
            <a:ext cx="7772400" cy="177165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Oklahoma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English Language Arts Standards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Writing Team Progress Report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0574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>Dr. Matt Hollrah and Dr. Jennifer Watson </a:t>
            </a:r>
          </a:p>
          <a:p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</a:rPr>
              <a:t>Co-Chairs, Oklahoma ELA Standards Writing Team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Oklahoma </a:t>
            </a: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Standards Setting Steering </a:t>
            </a: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Committee</a:t>
            </a:r>
          </a:p>
          <a:p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May 19, 2015</a:t>
            </a:r>
            <a:endParaRPr lang="en-US" sz="35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294" name="Picture 6" descr="C:\Users\jwatson\AppData\Local\Microsoft\Windows\Temporary Internet Files\Content.IE5\82PYET4C\Seal_of_Oklahoma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52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8729657">
            <a:off x="2562305" y="20322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7. Multiple </a:t>
            </a:r>
            <a:r>
              <a:rPr lang="en-US" b="1" dirty="0"/>
              <a:t>Literacies</a:t>
            </a:r>
            <a:br>
              <a:rPr lang="en-US" b="1" dirty="0"/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evaluate and analyze written, oral, visual, digital, and non-verbal texts in order to draw conclusions and defend </a:t>
            </a:r>
            <a:r>
              <a:rPr lang="en-US" dirty="0" smtClean="0"/>
              <a:t>arguments.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create multimedia texts (including non-print and digital) to communicate knowledge and defend </a:t>
            </a:r>
            <a:r>
              <a:rPr lang="en-US" dirty="0" smtClean="0"/>
              <a:t>arguments.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20" name="Picture 4" descr="C:\Users\jwatson\AppData\Local\Microsoft\Windows\Temporary Internet Files\Content.IE5\3HOY5P6U\1392631857_aula%20multimedia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2209800" cy="219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03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8729657">
            <a:off x="2562305" y="20322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8. Independent </a:t>
            </a:r>
            <a:r>
              <a:rPr lang="en-US" b="1" dirty="0"/>
              <a:t>Reading</a:t>
            </a:r>
            <a:r>
              <a:rPr lang="en-US" b="1" dirty="0" smtClean="0"/>
              <a:t>/</a:t>
            </a:r>
            <a:br>
              <a:rPr lang="en-US" b="1" dirty="0" smtClean="0"/>
            </a:br>
            <a:r>
              <a:rPr lang="en-US" b="1" dirty="0" smtClean="0"/>
              <a:t>Independent </a:t>
            </a:r>
            <a:r>
              <a:rPr lang="en-US" b="1" dirty="0"/>
              <a:t>Writing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read independently for pleasure and information for extended periods of time.  Students will select appropriate texts for specific </a:t>
            </a:r>
            <a:r>
              <a:rPr lang="en-US" dirty="0" smtClean="0"/>
              <a:t>purposes.</a:t>
            </a:r>
            <a:endParaRPr lang="en-US" b="0" dirty="0" smtClean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write independently for pleasure and information for extended periods of time.  Students will vary their modes of expression to suit audience and task.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4" name="Picture 4" descr="C:\Users\jwatson\AppData\Local\Microsoft\Windows\Temporary Internet Files\Content.IE5\JUQLZI8T\4392_b4d7de5ff725512a63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2743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10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 and Comments</a:t>
            </a:r>
            <a:endParaRPr lang="en-US" dirty="0"/>
          </a:p>
        </p:txBody>
      </p:sp>
      <p:pic>
        <p:nvPicPr>
          <p:cNvPr id="11268" name="Picture 4" descr="C:\Users\jwatson\AppData\Local\Microsoft\Windows\Temporary Internet Files\Content.IE5\EBD7V0LD\ques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3812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jwatson\AppData\Local\Microsoft\Windows\Temporary Internet Files\Content.IE5\ZVYPEO03\comments-ic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32004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02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Writing </a:t>
            </a:r>
            <a:r>
              <a:rPr lang="en-US" sz="4000" dirty="0"/>
              <a:t>T</a:t>
            </a:r>
            <a:r>
              <a:rPr lang="en-US" sz="4000" dirty="0" smtClean="0"/>
              <a:t>eam Timeline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228210"/>
              </p:ext>
            </p:extLst>
          </p:nvPr>
        </p:nvGraphicFramePr>
        <p:xfrm>
          <a:off x="1524000" y="1219200"/>
          <a:ext cx="6024058" cy="5033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8200"/>
                <a:gridCol w="2445858"/>
              </a:tblGrid>
              <a:tr h="56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Task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Tentative Dates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9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Goal:  First Draft Process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Mid-April to June 12,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42171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Teams receive invitations, tentative schedule, preliminary resources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April 20-30,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42171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Full team face-to-face purpose-setting/planning meeting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4,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First draft face-to-face writing sessions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14-15,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Final first draft due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1,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632577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Review of First Draft</a:t>
                      </a:r>
                      <a:endParaRPr lang="en-US" sz="1000" dirty="0">
                        <a:effectLst/>
                      </a:endParaRPr>
                    </a:p>
                    <a:p>
                      <a:pPr marL="9144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First draft out to review entities and feedback to writing team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2-12,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Goal:  Second Draft Process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85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Writing teams incorporate reviews of first draft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12-June 19,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40420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Writing/Review team considers vertical alignment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22-July 1,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Second draft review </a:t>
                      </a:r>
                      <a:r>
                        <a:rPr lang="en-US" sz="1100" dirty="0" smtClean="0">
                          <a:effectLst/>
                        </a:rPr>
                        <a:t>days </a:t>
                      </a:r>
                      <a:r>
                        <a:rPr lang="en-US" sz="1100" dirty="0">
                          <a:effectLst/>
                        </a:rPr>
                        <a:t>@ Engage Oklahoma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</a:t>
                      </a:r>
                      <a:r>
                        <a:rPr lang="en-US" sz="1100" dirty="0" smtClean="0">
                          <a:effectLst/>
                        </a:rPr>
                        <a:t>7-9,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Close window for comments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14,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Goal:  Third Draft Process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577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Teams work to finalize the draft incorporating vertical alignment and second draft review </a:t>
                      </a:r>
                      <a:r>
                        <a:rPr lang="en-US" sz="1100" dirty="0" smtClean="0">
                          <a:effectLst/>
                        </a:rPr>
                        <a:t>comments in preparation for town</a:t>
                      </a:r>
                      <a:r>
                        <a:rPr lang="en-US" sz="1100" baseline="0" dirty="0" smtClean="0">
                          <a:effectLst/>
                        </a:rPr>
                        <a:t> halls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 15 – August 1,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  <a:tr h="21085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Goal:  Final Draft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718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Incorporate additional</a:t>
                      </a:r>
                      <a:r>
                        <a:rPr lang="en-US" sz="1100" baseline="0" dirty="0" smtClean="0">
                          <a:effectLst/>
                        </a:rPr>
                        <a:t> feedback into </a:t>
                      </a:r>
                      <a:r>
                        <a:rPr lang="en-US" sz="1100" dirty="0" smtClean="0">
                          <a:effectLst/>
                        </a:rPr>
                        <a:t>final draft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Completed</a:t>
                      </a:r>
                      <a:r>
                        <a:rPr lang="en-US" sz="1100" baseline="0" dirty="0" smtClean="0">
                          <a:effectLst/>
                        </a:rPr>
                        <a:t> by </a:t>
                      </a:r>
                      <a:r>
                        <a:rPr lang="en-US" sz="1100" dirty="0" smtClean="0">
                          <a:effectLst/>
                        </a:rPr>
                        <a:t>October </a:t>
                      </a:r>
                      <a:r>
                        <a:rPr lang="en-US" sz="1100" dirty="0">
                          <a:effectLst/>
                        </a:rPr>
                        <a:t>1, 2015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54" marR="602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34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</a:t>
            </a:r>
            <a:r>
              <a:rPr lang="en-US" sz="3600" dirty="0" smtClean="0"/>
              <a:t>Standards: </a:t>
            </a:r>
            <a:r>
              <a:rPr lang="en-US" sz="3600" dirty="0" smtClean="0"/>
              <a:t>Focus and Organization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standard </a:t>
            </a:r>
            <a:r>
              <a:rPr lang="en-US" dirty="0"/>
              <a:t>a</a:t>
            </a:r>
            <a:r>
              <a:rPr lang="en-US" dirty="0" smtClean="0"/>
              <a:t>ddresses both reading and writing.</a:t>
            </a:r>
          </a:p>
          <a:p>
            <a:r>
              <a:rPr lang="en-US" dirty="0" smtClean="0"/>
              <a:t>8 Overarching Standards </a:t>
            </a:r>
          </a:p>
          <a:p>
            <a:r>
              <a:rPr lang="en-US" dirty="0" smtClean="0"/>
              <a:t>These 8 standards </a:t>
            </a:r>
            <a:r>
              <a:rPr lang="en-US" dirty="0"/>
              <a:t>a</a:t>
            </a:r>
            <a:r>
              <a:rPr lang="en-US" dirty="0" smtClean="0"/>
              <a:t>ppear from PreK – 12.</a:t>
            </a:r>
          </a:p>
          <a:p>
            <a:r>
              <a:rPr lang="en-US" dirty="0" smtClean="0"/>
              <a:t>Individual grade </a:t>
            </a:r>
            <a:r>
              <a:rPr lang="en-US" dirty="0"/>
              <a:t>p</a:t>
            </a:r>
            <a:r>
              <a:rPr lang="en-US" dirty="0" smtClean="0"/>
              <a:t>rogressions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b</a:t>
            </a:r>
            <a:r>
              <a:rPr lang="en-US" dirty="0" smtClean="0"/>
              <a:t>eing developed.</a:t>
            </a:r>
          </a:p>
          <a:p>
            <a:endParaRPr lang="en-US" dirty="0"/>
          </a:p>
        </p:txBody>
      </p:sp>
      <p:pic>
        <p:nvPicPr>
          <p:cNvPr id="8" name="Content Placeholder 7" descr="reading_writing_link.1329595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602" b="-276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822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8729657">
            <a:off x="2562305" y="20322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Speaking and Listening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38600" cy="955675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Reading </a:t>
            </a:r>
            <a:endParaRPr lang="en-US" sz="2000" dirty="0" smtClean="0"/>
          </a:p>
          <a:p>
            <a:pPr algn="ctr"/>
            <a:r>
              <a:rPr lang="en-US" sz="2000" dirty="0" smtClean="0"/>
              <a:t>(Consuming Discourse &amp; Texts)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4040188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Students </a:t>
            </a:r>
            <a:r>
              <a:rPr lang="en-US" sz="2000" dirty="0"/>
              <a:t>will engage in discourse in pairs, small groups, and class discussion to acquire and refine knowledge</a:t>
            </a:r>
            <a:r>
              <a:rPr lang="en-US" sz="2000" dirty="0" smtClean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91440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Writing </a:t>
            </a:r>
            <a:endParaRPr lang="en-US" sz="2000" dirty="0" smtClean="0"/>
          </a:p>
          <a:p>
            <a:pPr algn="ctr"/>
            <a:r>
              <a:rPr lang="en-US" sz="2000" dirty="0" smtClean="0"/>
              <a:t>(Producing Discourse </a:t>
            </a:r>
            <a:r>
              <a:rPr lang="en-US" sz="2000" dirty="0"/>
              <a:t>&amp; Texts</a:t>
            </a:r>
            <a:r>
              <a:rPr lang="en-US" sz="2000" dirty="0" smtClean="0"/>
              <a:t>)</a:t>
            </a:r>
            <a:endParaRPr lang="en-US" sz="2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895601"/>
            <a:ext cx="4041775" cy="167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Students will engage in discourse and collaborate in pairs, small groups, and class discussion to create individual and group projects and presentations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3074" name="Picture 2" descr="C:\Users\jwatson\AppData\Local\Microsoft\Windows\Temporary Internet Files\Content.IE5\JUQLZI8T\CommunicationALLTHREEa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48200"/>
            <a:ext cx="556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62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8729657">
            <a:off x="2638506" y="27942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Reading </a:t>
            </a:r>
            <a:r>
              <a:rPr lang="en-US" b="1" dirty="0"/>
              <a:t>Process/Writing Process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read and comprehend increasingly complex literary and informational texts—both classic and modern—from a variety of historical and cultural </a:t>
            </a:r>
            <a:r>
              <a:rPr lang="en-US" dirty="0" smtClean="0"/>
              <a:t>perspectives.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develop and strengthen writing, using the writing process--prewriting, drafting, revising, editing, and publishing. </a:t>
            </a:r>
            <a:br>
              <a:rPr lang="en-US" dirty="0"/>
            </a:br>
            <a:endParaRPr lang="en-US" dirty="0"/>
          </a:p>
        </p:txBody>
      </p:sp>
      <p:pic>
        <p:nvPicPr>
          <p:cNvPr id="4107" name="Picture 11" descr="C:\Users\jwatson\AppData\Local\Microsoft\Windows\Temporary Internet Files\Content.IE5\GXAYOHS6\color-spiral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724400"/>
            <a:ext cx="2819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56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8729657">
            <a:off x="2562307" y="2337024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Vocabulary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expand vocabulary through word study</a:t>
            </a:r>
            <a:r>
              <a:rPr lang="en-US" dirty="0" smtClean="0"/>
              <a:t>, reading</a:t>
            </a:r>
            <a:r>
              <a:rPr lang="en-US" dirty="0"/>
              <a:t>, and class </a:t>
            </a:r>
            <a:r>
              <a:rPr lang="en-US" dirty="0" smtClean="0"/>
              <a:t>discussion.</a:t>
            </a:r>
            <a:endParaRPr lang="en-US" b="0" dirty="0" smtClean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-400050">
              <a:buNone/>
            </a:pPr>
            <a:r>
              <a:rPr lang="en-US" dirty="0"/>
              <a:t>Students will apply knowledge of word origins and communicate through domain appropriate abstract and concrete words.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3" name="Picture 3" descr="C:\Users\jwatson\AppData\Local\Microsoft\Windows\Temporary Internet Files\Content.IE5\3HOY5P6U\bridge-word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3352800" cy="16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0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8729657">
            <a:off x="2562305" y="26418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 Critical </a:t>
            </a:r>
            <a:r>
              <a:rPr lang="en-US" b="1" dirty="0"/>
              <a:t>Reading/Critical Writing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comprehend, interpret, evaluate, appreciate, and respond to a variety of complex fiction and nonfiction texts from a variety of historical, cultural, and global </a:t>
            </a:r>
            <a:r>
              <a:rPr lang="en-US" dirty="0" smtClean="0"/>
              <a:t>perspectives, </a:t>
            </a:r>
            <a:r>
              <a:rPr lang="en-US" dirty="0"/>
              <a:t>including texts from the traditional canon and modern works of all </a:t>
            </a:r>
            <a:r>
              <a:rPr lang="en-US" dirty="0" smtClean="0"/>
              <a:t>genres.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-400050">
              <a:buNone/>
            </a:pPr>
            <a:r>
              <a:rPr lang="en-US" dirty="0"/>
              <a:t>Students will write for varied purposes and audiences in all modes, using fully developed ideas, strong organization, well-chosen words, fluent sentences, and insightful </a:t>
            </a:r>
            <a:r>
              <a:rPr lang="en-US" dirty="0" smtClean="0"/>
              <a:t>voice.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9" name="Picture 5" descr="C:\Users\jwatson\AppData\Local\Microsoft\Windows\Temporary Internet Files\Content.IE5\GXAYOHS6\critics-corner-promo-01-4_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53000"/>
            <a:ext cx="2543175" cy="161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6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jwatson\AppData\Local\Microsoft\Windows\Temporary Internet Files\Content.IE5\JCSNMUIM\past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2971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8729657">
            <a:off x="2562305" y="2489422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5. Language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apply knowledge of grammar and rhetorical style to analyze and evaluate a variety of </a:t>
            </a:r>
            <a:r>
              <a:rPr lang="en-US" dirty="0" smtClean="0"/>
              <a:t>texts.</a:t>
            </a:r>
            <a:endParaRPr lang="en-US" dirty="0"/>
          </a:p>
          <a:p>
            <a:pPr marL="0" indent="0">
              <a:buNone/>
            </a:pPr>
            <a:endParaRPr lang="en-US" b="0" dirty="0" smtClean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-400050">
              <a:buNone/>
            </a:pPr>
            <a:r>
              <a:rPr lang="en-US" dirty="0"/>
              <a:t>Students will demonstrate command of Standard English, grammar, mechanics, and usage through writing and other modes </a:t>
            </a:r>
            <a:r>
              <a:rPr lang="en-US" dirty="0" smtClean="0"/>
              <a:t>of communication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1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watson\AppData\Local\Microsoft\Windows\Temporary Internet Files\Content.IE5\0QOZW4NG\synthesis-283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2145288" cy="227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8729657">
            <a:off x="2562305" y="2032223"/>
            <a:ext cx="3712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DRAFT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6. Research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 comprehend, evaluate, and synthesize resources to acquire and refine </a:t>
            </a:r>
            <a:r>
              <a:rPr lang="en-US" dirty="0" smtClean="0"/>
              <a:t>knowledge.</a:t>
            </a:r>
          </a:p>
          <a:p>
            <a:pPr marL="0" indent="0">
              <a:buNone/>
            </a:pPr>
            <a:endParaRPr lang="en-US" b="0" dirty="0" smtClean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integrate evidence, summarize and paraphrase, and cite sources to create projects and presentations for multiple purposes.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8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613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Oklahoma  English Language Arts Standards Writing Team Progress Report</vt:lpstr>
      <vt:lpstr>Writing Team Timeline</vt:lpstr>
      <vt:lpstr>New Standards: Focus and Organization</vt:lpstr>
      <vt:lpstr>1. Speaking and Listening</vt:lpstr>
      <vt:lpstr> 2. Reading Process/Writing Process </vt:lpstr>
      <vt:lpstr> 3. Vocabulary </vt:lpstr>
      <vt:lpstr> 4. Critical Reading/Critical Writing </vt:lpstr>
      <vt:lpstr> 5. Language </vt:lpstr>
      <vt:lpstr>  6. Research  </vt:lpstr>
      <vt:lpstr>  7. Multiple Literacies  </vt:lpstr>
      <vt:lpstr> 8. Independent Reading/ Independent Writing </vt:lpstr>
      <vt:lpstr> Questions and Comments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Watson</dc:creator>
  <cp:lastModifiedBy>Jennifer Watson</cp:lastModifiedBy>
  <cp:revision>25</cp:revision>
  <dcterms:created xsi:type="dcterms:W3CDTF">2015-05-17T22:14:04Z</dcterms:created>
  <dcterms:modified xsi:type="dcterms:W3CDTF">2015-05-19T13:50:08Z</dcterms:modified>
</cp:coreProperties>
</file>