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notesMasterIdLst>
    <p:notesMasterId r:id="rId12"/>
  </p:notesMasterIdLst>
  <p:sldIdLst>
    <p:sldId id="256" r:id="rId2"/>
    <p:sldId id="259" r:id="rId3"/>
    <p:sldId id="260" r:id="rId4"/>
    <p:sldId id="288" r:id="rId5"/>
    <p:sldId id="280" r:id="rId6"/>
    <p:sldId id="286" r:id="rId7"/>
    <p:sldId id="264" r:id="rId8"/>
    <p:sldId id="290" r:id="rId9"/>
    <p:sldId id="291" r:id="rId10"/>
    <p:sldId id="265" r:id="rId11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61" autoAdjust="0"/>
    <p:restoredTop sz="83886" autoAdjust="0"/>
  </p:normalViewPr>
  <p:slideViewPr>
    <p:cSldViewPr snapToGrid="0">
      <p:cViewPr varScale="1">
        <p:scale>
          <a:sx n="61" d="100"/>
          <a:sy n="61" d="100"/>
        </p:scale>
        <p:origin x="-106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F5C3B5B-4C31-4DB4-A58F-DFADB03A94F5}" type="datetimeFigureOut">
              <a:rPr lang="en-US"/>
              <a:pPr>
                <a:defRPr/>
              </a:pPr>
              <a:t>5/18/2015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EE24AB6-511F-4C6E-B7FE-329107515D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4994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SR</a:t>
            </a: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C57953B-8816-4F33-BECF-8818C6533761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SR</a:t>
            </a: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77B02F3-D5CF-4748-8CC9-8F01FF79503E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833CF2E-5B73-402B-B317-035133ABF289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Represents 5 faculty from higher education, 7 classroom teachers, 2 retired educators, 1 K20 Center, 3 district curriculum coordinators, and 2 Oklahoma State Department of Education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SR</a:t>
            </a:r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B94092B-D707-4DA9-AB15-8521BC6AD0BE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Our goal is to have the content and process skills ready to submit to the steering committee (?) in a 1</a:t>
            </a:r>
            <a:r>
              <a:rPr lang="en-US" baseline="30000" smtClean="0"/>
              <a:t>st</a:t>
            </a:r>
            <a:r>
              <a:rPr lang="en-US" smtClean="0"/>
              <a:t> draft by June 1</a:t>
            </a:r>
            <a:r>
              <a:rPr lang="en-US" baseline="30000" smtClean="0"/>
              <a:t>st</a:t>
            </a:r>
            <a:r>
              <a:rPr lang="en-US" smtClean="0"/>
              <a:t>.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In June, we will get feedback from the Review Committees and work on the PK-12 progressions to ensure vertical alignment.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The 2</a:t>
            </a:r>
            <a:r>
              <a:rPr lang="en-US" baseline="30000" smtClean="0"/>
              <a:t>nd</a:t>
            </a:r>
            <a:r>
              <a:rPr lang="en-US" smtClean="0"/>
              <a:t> draft will be ready for public viewing on July 7</a:t>
            </a:r>
            <a:r>
              <a:rPr lang="en-US" baseline="30000" smtClean="0"/>
              <a:t>th</a:t>
            </a:r>
            <a:r>
              <a:rPr lang="en-US" smtClean="0"/>
              <a:t>.</a:t>
            </a:r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AC616C5-0968-4939-98C6-F8D6621F3389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35F9747-0081-4160-80B7-1BEA817CD29E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</a:t>
            </a:r>
            <a:r>
              <a:rPr lang="en-US" baseline="0" dirty="0" smtClean="0"/>
              <a:t> MAPs were developed based on the </a:t>
            </a:r>
            <a:r>
              <a:rPr lang="en-US" baseline="0" dirty="0" err="1" smtClean="0"/>
              <a:t>converstation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E24AB6-511F-4C6E-B7FE-329107515DE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345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/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/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/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9"/>
          <p:cNvGrpSpPr>
            <a:grpSpLocks/>
          </p:cNvGrpSpPr>
          <p:nvPr/>
        </p:nvGrpSpPr>
        <p:grpSpPr bwMode="auto">
          <a:xfrm>
            <a:off x="9648825" y="4068763"/>
            <a:ext cx="1081088" cy="1081087"/>
            <a:chOff x="9685338" y="4460675"/>
            <a:chExt cx="1080904" cy="1080902"/>
          </a:xfrm>
        </p:grpSpPr>
        <p:sp>
          <p:nvSpPr>
            <p:cNvPr id="8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11"/>
            <p:cNvSpPr>
              <a:spLocks noChangeArrowheads="1"/>
            </p:cNvSpPr>
            <p:nvPr/>
          </p:nvSpPr>
          <p:spPr bwMode="auto">
            <a:xfrm>
              <a:off x="9793270" y="4568607"/>
              <a:ext cx="865041" cy="865039"/>
            </a:xfrm>
            <a:prstGeom prst="ellipse">
              <a:avLst/>
            </a:prstGeom>
            <a:noFill/>
            <a:ln w="25400" algn="ctr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3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875AFC-57A2-4AE2-80B5-9CFCB962626F}" type="datetimeFigureOut">
              <a:rPr lang="en-US"/>
              <a:pPr>
                <a:defRPr/>
              </a:pPr>
              <a:t>5/18/2015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3263" y="4289425"/>
            <a:ext cx="1193800" cy="639763"/>
          </a:xfrm>
        </p:spPr>
        <p:txBody>
          <a:bodyPr/>
          <a:lstStyle>
            <a:lvl1pPr>
              <a:defRPr sz="2800"/>
            </a:lvl1pPr>
          </a:lstStyle>
          <a:p>
            <a:pPr>
              <a:defRPr/>
            </a:pPr>
            <a:fld id="{FBF78DC4-2C22-459D-B518-52037DCFAA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3C991F-6459-489E-82FC-7AD1CBD2E70F}" type="datetimeFigureOut">
              <a:rPr lang="en-US"/>
              <a:pPr>
                <a:defRPr/>
              </a:pPr>
              <a:t>5/18/2015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434328-8DEF-4729-BEFC-8C2B5D00DA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2C9C6B-C414-4C2C-9003-B0BF8F4A25C0}" type="datetimeFigureOut">
              <a:rPr lang="en-US"/>
              <a:pPr>
                <a:defRPr/>
              </a:pPr>
              <a:t>5/18/2015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2AD64-920A-4A5A-B3F7-0B52A9A098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7915EA-AEF6-41AF-9F87-8A333906F879}" type="datetimeFigureOut">
              <a:rPr lang="en-US"/>
              <a:pPr>
                <a:defRPr/>
              </a:pPr>
              <a:t>5/18/2015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0B52F3-4708-44CB-9616-29B86CB757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/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896938" y="2325688"/>
            <a:ext cx="1081087" cy="1081087"/>
            <a:chOff x="9685338" y="4460675"/>
            <a:chExt cx="1080904" cy="1080902"/>
          </a:xfrm>
        </p:grpSpPr>
        <p:sp>
          <p:nvSpPr>
            <p:cNvPr id="6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7" name="Oval 9"/>
            <p:cNvSpPr>
              <a:spLocks noChangeArrowheads="1"/>
            </p:cNvSpPr>
            <p:nvPr/>
          </p:nvSpPr>
          <p:spPr bwMode="auto">
            <a:xfrm>
              <a:off x="9793270" y="4568607"/>
              <a:ext cx="865041" cy="865039"/>
            </a:xfrm>
            <a:prstGeom prst="ellipse">
              <a:avLst/>
            </a:prstGeom>
            <a:noFill/>
            <a:ln w="25400" algn="ctr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/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138" y="6272213"/>
            <a:ext cx="264477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1DC962-E1C1-4A38-8720-0C41A727B732}" type="datetimeFigureOut">
              <a:rPr lang="en-US"/>
              <a:pPr>
                <a:defRPr/>
              </a:pPr>
              <a:t>5/18/2015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813" y="6272213"/>
            <a:ext cx="632777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2963" y="2506663"/>
            <a:ext cx="1189037" cy="719137"/>
          </a:xfrm>
        </p:spPr>
        <p:txBody>
          <a:bodyPr/>
          <a:lstStyle>
            <a:lvl1pPr>
              <a:defRPr sz="2800"/>
            </a:lvl1pPr>
          </a:lstStyle>
          <a:p>
            <a:pPr>
              <a:defRPr/>
            </a:pPr>
            <a:fld id="{3D130E3E-BFE8-4249-9BF4-FB8D7486A0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17AEFB-DAA9-41B1-A336-441CE786F71B}" type="datetimeFigureOut">
              <a:rPr lang="en-US"/>
              <a:pPr>
                <a:defRPr/>
              </a:pPr>
              <a:t>5/18/2015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74DFB9-C003-4559-A375-37FAD85670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E35FA-8AC9-4FC4-B70D-34DC9518E932}" type="datetimeFigureOut">
              <a:rPr lang="en-US"/>
              <a:pPr>
                <a:defRPr/>
              </a:pPr>
              <a:t>5/18/2015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A92BF2-4896-40BC-A499-521DAD840D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BFCAC7-B2ED-4096-B604-9A3CBF077C64}" type="datetimeFigureOut">
              <a:rPr lang="en-US"/>
              <a:pPr>
                <a:defRPr/>
              </a:pPr>
              <a:t>5/18/2015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053519-690D-4B34-8CDF-72A8530292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45B431-B3BB-40A5-A222-D8DD7EAAEF9D}" type="datetimeFigureOut">
              <a:rPr lang="en-US"/>
              <a:pPr>
                <a:defRPr/>
              </a:pPr>
              <a:t>5/18/2015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7206D2-9972-44F3-9F9C-1840CDC267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/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6" name="Group 8"/>
          <p:cNvGrpSpPr>
            <a:grpSpLocks noChangeAspect="1"/>
          </p:cNvGrpSpPr>
          <p:nvPr/>
        </p:nvGrpSpPr>
        <p:grpSpPr bwMode="auto">
          <a:xfrm>
            <a:off x="11401425" y="6229350"/>
            <a:ext cx="457200" cy="457200"/>
            <a:chOff x="11361456" y="6195813"/>
            <a:chExt cx="548640" cy="548640"/>
          </a:xfrm>
        </p:grpSpPr>
        <p:sp>
          <p:nvSpPr>
            <p:cNvPr id="7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8" name="Oval 10"/>
            <p:cNvSpPr>
              <a:spLocks noChangeArrowheads="1"/>
            </p:cNvSpPr>
            <p:nvPr/>
          </p:nvSpPr>
          <p:spPr bwMode="auto">
            <a:xfrm>
              <a:off x="11395746" y="6230103"/>
              <a:ext cx="480060" cy="480060"/>
            </a:xfrm>
            <a:prstGeom prst="ellipse">
              <a:avLst/>
            </a:pr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/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43470C-6971-4BFF-B626-3ED347FF1E6B}" type="datetimeFigureOut">
              <a:rPr lang="en-US"/>
              <a:pPr>
                <a:defRPr/>
              </a:pPr>
              <a:t>5/18/2015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D8B035-5B28-40CF-802D-DF20AEAC6B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/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6" name="Group 7"/>
          <p:cNvGrpSpPr>
            <a:grpSpLocks noChangeAspect="1"/>
          </p:cNvGrpSpPr>
          <p:nvPr/>
        </p:nvGrpSpPr>
        <p:grpSpPr bwMode="auto">
          <a:xfrm>
            <a:off x="11401425" y="6229350"/>
            <a:ext cx="457200" cy="457200"/>
            <a:chOff x="11361456" y="6195813"/>
            <a:chExt cx="548640" cy="548640"/>
          </a:xfrm>
        </p:grpSpPr>
        <p:sp>
          <p:nvSpPr>
            <p:cNvPr id="7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8" name="Oval 9"/>
            <p:cNvSpPr>
              <a:spLocks noChangeArrowheads="1"/>
            </p:cNvSpPr>
            <p:nvPr/>
          </p:nvSpPr>
          <p:spPr bwMode="auto">
            <a:xfrm>
              <a:off x="11395746" y="6230103"/>
              <a:ext cx="480060" cy="480060"/>
            </a:xfrm>
            <a:prstGeom prst="ellipse">
              <a:avLst/>
            </a:pr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/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6857F9-AE9F-4A0E-B838-E8F16EF83A14}" type="datetimeFigureOut">
              <a:rPr lang="en-US"/>
              <a:pPr>
                <a:defRPr/>
              </a:pPr>
              <a:t>5/18/2015</a:t>
            </a:fld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07D38-5863-49CC-8F0B-227EEC80A8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975" y="484188"/>
            <a:ext cx="10058400" cy="16097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69975" y="2120900"/>
            <a:ext cx="10058400" cy="405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88" y="6272213"/>
            <a:ext cx="32734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1F99DAD-5401-4B7A-88CA-A8CCDF8F4FE7}" type="datetimeFigureOut">
              <a:rPr lang="en-US"/>
              <a:pPr>
                <a:defRPr/>
              </a:pPr>
              <a:t>5/18/2015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7438" y="6272213"/>
            <a:ext cx="63277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grpSp>
        <p:nvGrpSpPr>
          <p:cNvPr id="1030" name="Group 6"/>
          <p:cNvGrpSpPr>
            <a:grpSpLocks noChangeAspect="1"/>
          </p:cNvGrpSpPr>
          <p:nvPr/>
        </p:nvGrpSpPr>
        <p:grpSpPr bwMode="auto">
          <a:xfrm>
            <a:off x="11401425" y="6229350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35" name="Oval 8"/>
            <p:cNvSpPr>
              <a:spLocks noChangeArrowheads="1"/>
            </p:cNvSpPr>
            <p:nvPr/>
          </p:nvSpPr>
          <p:spPr bwMode="auto">
            <a:xfrm>
              <a:off x="11395746" y="6230103"/>
              <a:ext cx="480060" cy="480060"/>
            </a:xfrm>
            <a:prstGeom prst="ellipse">
              <a:avLst/>
            </a:pr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0938" y="6272213"/>
            <a:ext cx="639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b="1">
                <a:solidFill>
                  <a:srgbClr val="FFFFFF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0F9C99DE-99BB-4B14-9A5A-9418F19EE8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899" r:id="rId2"/>
    <p:sldLayoutId id="2147483901" r:id="rId3"/>
    <p:sldLayoutId id="2147483898" r:id="rId4"/>
    <p:sldLayoutId id="2147483897" r:id="rId5"/>
    <p:sldLayoutId id="2147483896" r:id="rId6"/>
    <p:sldLayoutId id="2147483895" r:id="rId7"/>
    <p:sldLayoutId id="2147483902" r:id="rId8"/>
    <p:sldLayoutId id="2147483903" r:id="rId9"/>
    <p:sldLayoutId id="2147483894" r:id="rId10"/>
    <p:sldLayoutId id="2147483893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400" kern="1200" cap="all">
          <a:blipFill>
            <a:blip r:embed="rId14">
              <a:extLst/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Rockwell Condensed" pitchFamily="18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Rockwell Condensed" pitchFamily="18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Rockwell Condensed" pitchFamily="18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Rockwell Condensed" pitchFamily="18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Rockwell Condensed" pitchFamily="18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Rockwell Condensed" pitchFamily="18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Rockwell Condensed" pitchFamily="18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Rockwell Condensed" pitchFamily="18" charset="0"/>
        </a:defRPr>
      </a:lvl9pPr>
    </p:titleStyle>
    <p:bodyStyle>
      <a:lvl1pPr marL="182563" indent="-182563" algn="l" rtl="0" eaLnBrk="0" fontAlgn="base" hangingPunct="0">
        <a:lnSpc>
          <a:spcPct val="90000"/>
        </a:lnSpc>
        <a:spcBef>
          <a:spcPts val="1200"/>
        </a:spcBef>
        <a:spcAft>
          <a:spcPct val="0"/>
        </a:spcAft>
        <a:buClr>
          <a:srgbClr val="7C240B"/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eaLnBrk="0" fontAlgn="base" hangingPunct="0">
        <a:lnSpc>
          <a:spcPct val="90000"/>
        </a:lnSpc>
        <a:spcBef>
          <a:spcPts val="400"/>
        </a:spcBef>
        <a:spcAft>
          <a:spcPts val="200"/>
        </a:spcAft>
        <a:buClr>
          <a:srgbClr val="7C240B"/>
        </a:buClr>
        <a:buSzPct val="85000"/>
        <a:buFont typeface="Wingdings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730250" indent="-182563" algn="l" rtl="0" eaLnBrk="0" fontAlgn="base" hangingPunct="0">
        <a:lnSpc>
          <a:spcPct val="90000"/>
        </a:lnSpc>
        <a:spcBef>
          <a:spcPts val="400"/>
        </a:spcBef>
        <a:spcAft>
          <a:spcPts val="200"/>
        </a:spcAft>
        <a:buClr>
          <a:srgbClr val="7C240B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lnSpc>
          <a:spcPct val="90000"/>
        </a:lnSpc>
        <a:spcBef>
          <a:spcPts val="400"/>
        </a:spcBef>
        <a:spcAft>
          <a:spcPts val="200"/>
        </a:spcAft>
        <a:buClr>
          <a:srgbClr val="7C240B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lnSpc>
          <a:spcPct val="90000"/>
        </a:lnSpc>
        <a:spcBef>
          <a:spcPts val="400"/>
        </a:spcBef>
        <a:spcAft>
          <a:spcPts val="200"/>
        </a:spcAft>
        <a:buClr>
          <a:srgbClr val="7C240B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Number%20and%20Operation%20only%205-8%20-%20DRAFT.docx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43465" y="2004646"/>
            <a:ext cx="8110024" cy="146304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400" cap="none" dirty="0" smtClean="0"/>
              <a:t>Oklahoma Mathematics Writing Team 2015</a:t>
            </a:r>
            <a:endParaRPr lang="en-US" sz="4400" cap="non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5" name="Picture 6" descr="https://c1.staticflickr.com/3/2718/4139267253_ed9c68ae14_z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9605" r="9605"/>
          <a:stretch>
            <a:fillRect/>
          </a:stretch>
        </p:blipFill>
        <p:spPr>
          <a:xfrm>
            <a:off x="0" y="0"/>
            <a:ext cx="8304213" cy="6858000"/>
          </a:xfr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80637" y="1228241"/>
            <a:ext cx="3200400" cy="173736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Discussion and Questions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Placeholder 3"/>
          <p:cNvSpPr>
            <a:spLocks noGrp="1"/>
          </p:cNvSpPr>
          <p:nvPr>
            <p:ph type="body" sz="half" idx="2"/>
          </p:nvPr>
        </p:nvSpPr>
        <p:spPr>
          <a:xfrm>
            <a:off x="8550275" y="1203325"/>
            <a:ext cx="3200400" cy="4511675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spcBef>
                <a:spcPts val="1200"/>
              </a:spcBef>
            </a:pPr>
            <a:r>
              <a:rPr lang="en-US" sz="2400" i="1" smtClean="0">
                <a:solidFill>
                  <a:schemeClr val="tx1"/>
                </a:solidFill>
              </a:rPr>
              <a:t>Imagine a classroom, a school, or a school district where all students have access to high-quality, engaging mathematics instruction.</a:t>
            </a:r>
            <a:r>
              <a:rPr lang="en-US" sz="2000" smtClean="0">
                <a:solidFill>
                  <a:schemeClr val="tx1"/>
                </a:solidFill>
              </a:rPr>
              <a:t>  </a:t>
            </a:r>
          </a:p>
          <a:p>
            <a:pPr algn="ctr" eaLnBrk="1" hangingPunct="1">
              <a:lnSpc>
                <a:spcPct val="90000"/>
              </a:lnSpc>
              <a:spcBef>
                <a:spcPts val="1200"/>
              </a:spcBef>
            </a:pPr>
            <a:r>
              <a:rPr lang="en-US" sz="2000" smtClean="0">
                <a:solidFill>
                  <a:schemeClr val="tx1"/>
                </a:solidFill>
              </a:rPr>
              <a:t>- NCTM, 2000</a:t>
            </a:r>
          </a:p>
        </p:txBody>
      </p:sp>
      <p:pic>
        <p:nvPicPr>
          <p:cNvPr id="16386" name="Picture 2" descr="http://media-cache-ak0.pinimg.com/736x/3b/80/32/3b80327dcc2ea0534279cb665aaeff23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/>
          <a:srcRect l="4591" r="4591"/>
          <a:stretch>
            <a:fillRect/>
          </a:stretch>
        </p:blipFill>
        <p:spPr>
          <a:xfrm>
            <a:off x="0" y="0"/>
            <a:ext cx="8304213" cy="6858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/>
              <a:t>Goal</a:t>
            </a:r>
            <a:endParaRPr lang="en-US" sz="4000" dirty="0"/>
          </a:p>
        </p:txBody>
      </p:sp>
      <p:sp>
        <p:nvSpPr>
          <p:cNvPr id="20482" name="Text Placeholder 3"/>
          <p:cNvSpPr>
            <a:spLocks noGrp="1"/>
          </p:cNvSpPr>
          <p:nvPr>
            <p:ph type="body" sz="half" idx="2"/>
          </p:nvPr>
        </p:nvSpPr>
        <p:spPr>
          <a:xfrm>
            <a:off x="8550275" y="2422525"/>
            <a:ext cx="3200400" cy="3292475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400" dirty="0" smtClean="0">
                <a:solidFill>
                  <a:schemeClr val="tx1"/>
                </a:solidFill>
              </a:rPr>
              <a:t>Develop exemplary mathematics standards for Oklahoma students that prepare them to be college and career ready. </a:t>
            </a:r>
          </a:p>
        </p:txBody>
      </p:sp>
      <p:pic>
        <p:nvPicPr>
          <p:cNvPr id="20483" name="Picture 2" descr="http://www.stephen-weaver.com/images/large/SGWeaver_20070530_5734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/>
          <a:srcRect l="7031" r="7031"/>
          <a:stretch>
            <a:fillRect/>
          </a:stretch>
        </p:blipFill>
        <p:spPr>
          <a:xfrm>
            <a:off x="0" y="0"/>
            <a:ext cx="8304213" cy="6858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7" name="Rectangle 7"/>
          <p:cNvSpPr>
            <a:spLocks noGrp="1"/>
          </p:cNvSpPr>
          <p:nvPr>
            <p:ph type="title" idx="4294967295"/>
          </p:nvPr>
        </p:nvSpPr>
        <p:spPr bwMode="auto">
          <a:xfrm>
            <a:off x="1069975" y="484188"/>
            <a:ext cx="10058400" cy="766762"/>
          </a:xfrm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z="4800" cap="none" smtClean="0">
                <a:solidFill>
                  <a:schemeClr val="tx1"/>
                </a:solidFill>
              </a:rPr>
              <a:t>Oklahoma Mathematics Standards Writing Team</a:t>
            </a:r>
          </a:p>
        </p:txBody>
      </p:sp>
      <p:sp>
        <p:nvSpPr>
          <p:cNvPr id="46088" name="Rectangle 8"/>
          <p:cNvSpPr>
            <a:spLocks noGrp="1"/>
          </p:cNvSpPr>
          <p:nvPr>
            <p:ph type="body" sz="half" idx="4294967295"/>
          </p:nvPr>
        </p:nvSpPr>
        <p:spPr>
          <a:xfrm>
            <a:off x="1332854" y="1332854"/>
            <a:ext cx="9763931" cy="5067946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1800" dirty="0" smtClean="0"/>
              <a:t>Dr. Stacy Reeder</a:t>
            </a:r>
          </a:p>
          <a:p>
            <a:pPr>
              <a:spcBef>
                <a:spcPct val="0"/>
              </a:spcBef>
            </a:pPr>
            <a:r>
              <a:rPr lang="en-US" sz="1800" dirty="0" smtClean="0"/>
              <a:t>Stacey </a:t>
            </a:r>
            <a:r>
              <a:rPr lang="en-US" sz="1800" dirty="0" err="1" smtClean="0"/>
              <a:t>Weinand</a:t>
            </a:r>
            <a:endParaRPr lang="en-US" sz="1800" dirty="0" smtClean="0"/>
          </a:p>
          <a:p>
            <a:pPr>
              <a:spcBef>
                <a:spcPct val="0"/>
              </a:spcBef>
            </a:pPr>
            <a:r>
              <a:rPr lang="en-US" sz="1800" dirty="0" smtClean="0"/>
              <a:t>Dee Atkins</a:t>
            </a:r>
          </a:p>
          <a:p>
            <a:pPr>
              <a:spcBef>
                <a:spcPct val="0"/>
              </a:spcBef>
            </a:pPr>
            <a:r>
              <a:rPr lang="en-US" sz="1800" dirty="0" smtClean="0"/>
              <a:t>Paige Bergin</a:t>
            </a:r>
          </a:p>
          <a:p>
            <a:pPr>
              <a:spcBef>
                <a:spcPct val="0"/>
              </a:spcBef>
            </a:pPr>
            <a:r>
              <a:rPr lang="en-US" sz="1800" dirty="0" smtClean="0"/>
              <a:t>Dr. </a:t>
            </a:r>
            <a:r>
              <a:rPr lang="en-US" sz="1800" dirty="0" err="1" smtClean="0"/>
              <a:t>Darlinda</a:t>
            </a:r>
            <a:r>
              <a:rPr lang="en-US" sz="1800" dirty="0" smtClean="0"/>
              <a:t> Cassel</a:t>
            </a:r>
            <a:endParaRPr lang="en-US" sz="1800" dirty="0" smtClean="0"/>
          </a:p>
          <a:p>
            <a:pPr>
              <a:spcBef>
                <a:spcPct val="0"/>
              </a:spcBef>
            </a:pPr>
            <a:r>
              <a:rPr lang="en-US" sz="1800" dirty="0" smtClean="0"/>
              <a:t>Sara Snodgrass</a:t>
            </a:r>
          </a:p>
          <a:p>
            <a:pPr>
              <a:spcBef>
                <a:spcPct val="0"/>
              </a:spcBef>
            </a:pPr>
            <a:r>
              <a:rPr lang="en-US" sz="1800" dirty="0" smtClean="0"/>
              <a:t>George Abshire</a:t>
            </a:r>
          </a:p>
          <a:p>
            <a:pPr>
              <a:spcBef>
                <a:spcPct val="0"/>
              </a:spcBef>
            </a:pPr>
            <a:r>
              <a:rPr lang="en-US" sz="1800" dirty="0" smtClean="0"/>
              <a:t>Andrea Brock</a:t>
            </a:r>
          </a:p>
          <a:p>
            <a:pPr>
              <a:spcBef>
                <a:spcPct val="0"/>
              </a:spcBef>
            </a:pPr>
            <a:r>
              <a:rPr lang="en-US" sz="1800" dirty="0" smtClean="0"/>
              <a:t>Nicole Shobert</a:t>
            </a:r>
          </a:p>
          <a:p>
            <a:pPr>
              <a:spcBef>
                <a:spcPct val="0"/>
              </a:spcBef>
            </a:pPr>
            <a:r>
              <a:rPr lang="en-US" sz="1800" dirty="0" smtClean="0"/>
              <a:t>Dr. Juliana Utley</a:t>
            </a:r>
          </a:p>
          <a:p>
            <a:pPr>
              <a:spcBef>
                <a:spcPct val="0"/>
              </a:spcBef>
            </a:pPr>
            <a:r>
              <a:rPr lang="en-US" sz="1800" dirty="0" smtClean="0"/>
              <a:t>Shannon Bittle</a:t>
            </a:r>
          </a:p>
          <a:p>
            <a:pPr>
              <a:spcBef>
                <a:spcPct val="0"/>
              </a:spcBef>
            </a:pPr>
            <a:r>
              <a:rPr lang="en-US" sz="1800" dirty="0" smtClean="0"/>
              <a:t>Shari </a:t>
            </a:r>
            <a:r>
              <a:rPr lang="en-US" sz="1800" dirty="0" err="1" smtClean="0"/>
              <a:t>Gierhart</a:t>
            </a:r>
            <a:endParaRPr lang="en-US" sz="1800" dirty="0" smtClean="0"/>
          </a:p>
          <a:p>
            <a:pPr>
              <a:spcBef>
                <a:spcPct val="0"/>
              </a:spcBef>
            </a:pPr>
            <a:r>
              <a:rPr lang="en-US" sz="1800" dirty="0" smtClean="0"/>
              <a:t>Linda Hall</a:t>
            </a:r>
          </a:p>
          <a:p>
            <a:pPr>
              <a:spcBef>
                <a:spcPct val="0"/>
              </a:spcBef>
            </a:pPr>
            <a:r>
              <a:rPr lang="en-US" sz="1800" dirty="0" smtClean="0"/>
              <a:t>Dr. Carol Lucas</a:t>
            </a:r>
          </a:p>
          <a:p>
            <a:pPr>
              <a:spcBef>
                <a:spcPct val="0"/>
              </a:spcBef>
            </a:pPr>
            <a:r>
              <a:rPr lang="en-US" sz="1800" dirty="0" smtClean="0"/>
              <a:t>Toni Slagle</a:t>
            </a:r>
          </a:p>
          <a:p>
            <a:pPr>
              <a:spcBef>
                <a:spcPct val="0"/>
              </a:spcBef>
            </a:pPr>
            <a:r>
              <a:rPr lang="en-US" sz="1800" dirty="0" smtClean="0"/>
              <a:t>Julie Owens</a:t>
            </a:r>
          </a:p>
          <a:p>
            <a:pPr>
              <a:spcBef>
                <a:spcPct val="0"/>
              </a:spcBef>
            </a:pPr>
            <a:r>
              <a:rPr lang="en-US" sz="1800" dirty="0" smtClean="0"/>
              <a:t>Dr. Courtney Lockridge</a:t>
            </a:r>
          </a:p>
          <a:p>
            <a:pPr>
              <a:spcBef>
                <a:spcPct val="0"/>
              </a:spcBef>
            </a:pPr>
            <a:r>
              <a:rPr lang="en-US" sz="1800" dirty="0" smtClean="0"/>
              <a:t>Dr. Alana McAnally</a:t>
            </a:r>
          </a:p>
          <a:p>
            <a:pPr>
              <a:spcBef>
                <a:spcPct val="0"/>
              </a:spcBef>
            </a:pPr>
            <a:r>
              <a:rPr lang="en-US" sz="1800" dirty="0" smtClean="0"/>
              <a:t>Jennifer Lamb</a:t>
            </a:r>
          </a:p>
          <a:p>
            <a:pPr>
              <a:spcBef>
                <a:spcPct val="0"/>
              </a:spcBef>
            </a:pPr>
            <a:r>
              <a:rPr lang="en-US" sz="1800" dirty="0" smtClean="0"/>
              <a:t>Levi Patrick</a:t>
            </a:r>
          </a:p>
        </p:txBody>
      </p:sp>
      <p:sp>
        <p:nvSpPr>
          <p:cNvPr id="46089" name="Rectangle 9"/>
          <p:cNvSpPr>
            <a:spLocks noGrp="1"/>
          </p:cNvSpPr>
          <p:nvPr>
            <p:ph type="body" sz="half" idx="4294967295"/>
          </p:nvPr>
        </p:nvSpPr>
        <p:spPr>
          <a:xfrm>
            <a:off x="4324027" y="1330619"/>
            <a:ext cx="5455403" cy="5039183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1800" dirty="0" smtClean="0"/>
              <a:t>University of Oklahoma</a:t>
            </a:r>
          </a:p>
          <a:p>
            <a:pPr>
              <a:spcBef>
                <a:spcPct val="0"/>
              </a:spcBef>
            </a:pPr>
            <a:r>
              <a:rPr lang="en-US" sz="1800" dirty="0" smtClean="0"/>
              <a:t>Norman Public School</a:t>
            </a:r>
          </a:p>
          <a:p>
            <a:pPr>
              <a:spcBef>
                <a:spcPct val="0"/>
              </a:spcBef>
            </a:pPr>
            <a:r>
              <a:rPr lang="en-US" sz="1800" dirty="0" smtClean="0"/>
              <a:t>Stillwater Public Schools</a:t>
            </a:r>
          </a:p>
          <a:p>
            <a:pPr>
              <a:spcBef>
                <a:spcPct val="0"/>
              </a:spcBef>
            </a:pPr>
            <a:r>
              <a:rPr lang="en-US" sz="1800" dirty="0" smtClean="0"/>
              <a:t>Union Public Schools</a:t>
            </a:r>
          </a:p>
          <a:p>
            <a:pPr>
              <a:spcBef>
                <a:spcPct val="0"/>
              </a:spcBef>
            </a:pPr>
            <a:r>
              <a:rPr lang="en-US" sz="1800" dirty="0" smtClean="0"/>
              <a:t>University of Central Oklahoma</a:t>
            </a:r>
          </a:p>
          <a:p>
            <a:pPr>
              <a:spcBef>
                <a:spcPct val="0"/>
              </a:spcBef>
            </a:pPr>
            <a:r>
              <a:rPr lang="en-US" sz="1800" dirty="0" smtClean="0"/>
              <a:t>Retired Educator</a:t>
            </a:r>
          </a:p>
          <a:p>
            <a:pPr>
              <a:spcBef>
                <a:spcPct val="0"/>
              </a:spcBef>
            </a:pPr>
            <a:r>
              <a:rPr lang="en-US" sz="1800" dirty="0" smtClean="0"/>
              <a:t>Jenks Public Schools</a:t>
            </a:r>
          </a:p>
          <a:p>
            <a:pPr>
              <a:spcBef>
                <a:spcPct val="0"/>
              </a:spcBef>
            </a:pPr>
            <a:r>
              <a:rPr lang="en-US" sz="1800" dirty="0" smtClean="0"/>
              <a:t>Moore Public Schools</a:t>
            </a:r>
          </a:p>
          <a:p>
            <a:pPr>
              <a:spcBef>
                <a:spcPct val="0"/>
              </a:spcBef>
            </a:pPr>
            <a:r>
              <a:rPr lang="en-US" sz="1800" dirty="0" smtClean="0"/>
              <a:t>K20 Center</a:t>
            </a:r>
          </a:p>
          <a:p>
            <a:pPr>
              <a:spcBef>
                <a:spcPct val="0"/>
              </a:spcBef>
            </a:pPr>
            <a:r>
              <a:rPr lang="en-US" sz="1800" dirty="0" smtClean="0"/>
              <a:t>Oklahoma State University</a:t>
            </a:r>
          </a:p>
          <a:p>
            <a:pPr>
              <a:spcBef>
                <a:spcPct val="0"/>
              </a:spcBef>
            </a:pPr>
            <a:r>
              <a:rPr lang="en-US" sz="1800" dirty="0" smtClean="0"/>
              <a:t>Union Public Schools</a:t>
            </a:r>
          </a:p>
          <a:p>
            <a:pPr>
              <a:spcBef>
                <a:spcPct val="0"/>
              </a:spcBef>
            </a:pPr>
            <a:r>
              <a:rPr lang="en-US" sz="1800" dirty="0" smtClean="0"/>
              <a:t>Tuttle Public Schools</a:t>
            </a:r>
          </a:p>
          <a:p>
            <a:pPr>
              <a:spcBef>
                <a:spcPct val="0"/>
              </a:spcBef>
            </a:pPr>
            <a:r>
              <a:rPr lang="en-US" sz="1800" dirty="0" smtClean="0"/>
              <a:t>Retired Educator</a:t>
            </a:r>
          </a:p>
          <a:p>
            <a:pPr>
              <a:spcBef>
                <a:spcPct val="0"/>
              </a:spcBef>
            </a:pPr>
            <a:r>
              <a:rPr lang="en-US" sz="1800" dirty="0" smtClean="0"/>
              <a:t>University of Central Oklahoma</a:t>
            </a:r>
          </a:p>
          <a:p>
            <a:pPr>
              <a:spcBef>
                <a:spcPct val="0"/>
              </a:spcBef>
            </a:pPr>
            <a:r>
              <a:rPr lang="en-US" sz="1800" dirty="0" smtClean="0"/>
              <a:t>Collinsville Public Schools</a:t>
            </a:r>
          </a:p>
          <a:p>
            <a:pPr>
              <a:spcBef>
                <a:spcPct val="0"/>
              </a:spcBef>
            </a:pPr>
            <a:r>
              <a:rPr lang="en-US" sz="1800" dirty="0" smtClean="0"/>
              <a:t>El Reno Public Schools</a:t>
            </a:r>
          </a:p>
          <a:p>
            <a:pPr>
              <a:spcBef>
                <a:spcPct val="0"/>
              </a:spcBef>
            </a:pPr>
            <a:r>
              <a:rPr lang="en-US" sz="1800" dirty="0" smtClean="0"/>
              <a:t>Piedmont Public Schools</a:t>
            </a:r>
          </a:p>
          <a:p>
            <a:pPr>
              <a:spcBef>
                <a:spcPct val="0"/>
              </a:spcBef>
            </a:pPr>
            <a:r>
              <a:rPr lang="en-US" sz="1800" dirty="0" smtClean="0"/>
              <a:t>University of Central Oklahoma</a:t>
            </a:r>
          </a:p>
          <a:p>
            <a:pPr>
              <a:spcBef>
                <a:spcPct val="0"/>
              </a:spcBef>
            </a:pPr>
            <a:r>
              <a:rPr lang="en-US" sz="1800" dirty="0" smtClean="0"/>
              <a:t>Oklahoma </a:t>
            </a:r>
            <a:r>
              <a:rPr lang="en-US" sz="1800" dirty="0" smtClean="0"/>
              <a:t>SDE</a:t>
            </a:r>
            <a:endParaRPr lang="en-US" sz="1800" dirty="0" smtClean="0"/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US" sz="1800" dirty="0" smtClean="0"/>
              <a:t>Oklahoma </a:t>
            </a:r>
            <a:r>
              <a:rPr lang="en-US" sz="1800" dirty="0" smtClean="0"/>
              <a:t>SDE</a:t>
            </a:r>
            <a:endParaRPr lang="en-US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4294967295"/>
          </p:nvPr>
        </p:nvSpPr>
        <p:spPr>
          <a:xfrm>
            <a:off x="0" y="0"/>
            <a:ext cx="8304213" cy="6858000"/>
          </a:xfrm>
          <a:solidFill>
            <a:schemeClr val="tx2">
              <a:lumMod val="20000"/>
              <a:lumOff val="80000"/>
            </a:schemeClr>
          </a:solidFill>
        </p:spPr>
      </p:sp>
      <p:sp>
        <p:nvSpPr>
          <p:cNvPr id="32770" name="Text Placeholder 3"/>
          <p:cNvSpPr>
            <a:spLocks noGrp="1"/>
          </p:cNvSpPr>
          <p:nvPr>
            <p:ph type="body" sz="half" idx="4294967295"/>
          </p:nvPr>
        </p:nvSpPr>
        <p:spPr>
          <a:xfrm>
            <a:off x="8453438" y="2422525"/>
            <a:ext cx="3514725" cy="3292475"/>
          </a:xfrm>
        </p:spPr>
        <p:txBody>
          <a:bodyPr/>
          <a:lstStyle/>
          <a:p>
            <a:pPr marL="0" indent="0" algn="ctr">
              <a:lnSpc>
                <a:spcPct val="100000"/>
              </a:lnSpc>
              <a:spcBef>
                <a:spcPts val="1000"/>
              </a:spcBef>
              <a:buFont typeface="Wingdings" pitchFamily="2" charset="2"/>
              <a:buNone/>
            </a:pPr>
            <a:r>
              <a:rPr lang="en-US" sz="3200" smtClean="0">
                <a:solidFill>
                  <a:srgbClr val="7C240B"/>
                </a:solidFill>
              </a:rPr>
              <a:t>Tentative Timeline</a:t>
            </a:r>
          </a:p>
          <a:p>
            <a:pPr marL="0" indent="0" algn="ctr">
              <a:lnSpc>
                <a:spcPct val="100000"/>
              </a:lnSpc>
              <a:spcBef>
                <a:spcPts val="1000"/>
              </a:spcBef>
              <a:buFont typeface="Wingdings" pitchFamily="2" charset="2"/>
              <a:buNone/>
            </a:pPr>
            <a:endParaRPr lang="en-US" sz="3200" smtClean="0">
              <a:solidFill>
                <a:srgbClr val="7C240B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1000"/>
              </a:spcBef>
              <a:buFont typeface="Wingdings" pitchFamily="2" charset="2"/>
              <a:buNone/>
            </a:pPr>
            <a:r>
              <a:rPr lang="en-US" sz="3200" smtClean="0">
                <a:solidFill>
                  <a:srgbClr val="7C240B"/>
                </a:solidFill>
              </a:rPr>
              <a:t>Mathematics Writing Team</a:t>
            </a:r>
          </a:p>
        </p:txBody>
      </p:sp>
      <p:pic>
        <p:nvPicPr>
          <p:cNvPr id="32771" name="Picture 2" descr="http://www.plantswap.net/forum/members/jake/albums/jake-s-photos/7224-blanket-flower-oklahoma-state-wildflower.jpg"/>
          <p:cNvPicPr>
            <a:picLocks noChangeAspect="1" noChangeArrowheads="1"/>
          </p:cNvPicPr>
          <p:nvPr/>
        </p:nvPicPr>
        <p:blipFill>
          <a:blip r:embed="rId3"/>
          <a:srcRect t="1453" r="12001"/>
          <a:stretch>
            <a:fillRect/>
          </a:stretch>
        </p:blipFill>
        <p:spPr bwMode="auto">
          <a:xfrm>
            <a:off x="0" y="0"/>
            <a:ext cx="8280400" cy="695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Straight Connector 3"/>
          <p:cNvCxnSpPr/>
          <p:nvPr/>
        </p:nvCxnSpPr>
        <p:spPr>
          <a:xfrm>
            <a:off x="9299575" y="3821113"/>
            <a:ext cx="162401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490538" y="233363"/>
          <a:ext cx="7028993" cy="6361891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4588477"/>
                <a:gridCol w="2440516"/>
              </a:tblGrid>
              <a:tr h="38931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Task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30" marR="587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Tentative Dates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30" marR="587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39999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Goal:  First Draft Process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30" marR="587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Mid-April to May 31, 2015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30" marR="587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65242">
                <a:tc>
                  <a:txBody>
                    <a:bodyPr/>
                    <a:lstStyle/>
                    <a:p>
                      <a:pPr marL="4572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Teams receive resources and initial directions to begin work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30" marR="587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April </a:t>
                      </a:r>
                      <a:r>
                        <a:rPr lang="en-US" sz="1200" dirty="0" smtClean="0">
                          <a:effectLst/>
                        </a:rPr>
                        <a:t>27, </a:t>
                      </a:r>
                      <a:r>
                        <a:rPr lang="en-US" sz="1200" dirty="0">
                          <a:effectLst/>
                        </a:rPr>
                        <a:t>2015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30" marR="587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32621">
                <a:tc>
                  <a:txBody>
                    <a:bodyPr/>
                    <a:lstStyle/>
                    <a:p>
                      <a:pPr marL="4572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Face-to-face meeting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30" marR="587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May 1-2, 2015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30" marR="587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32621">
                <a:tc>
                  <a:txBody>
                    <a:bodyPr/>
                    <a:lstStyle/>
                    <a:p>
                      <a:pPr marL="4572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Final first draft due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30" marR="587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May 29, 2015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30" marR="587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97864">
                <a:tc>
                  <a:txBody>
                    <a:bodyPr/>
                    <a:lstStyle/>
                    <a:p>
                      <a:pPr marL="4572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Review of First Draft</a:t>
                      </a:r>
                    </a:p>
                    <a:p>
                      <a:pPr marL="9144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First draft out to review entities and feedback to writing team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30" marR="587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June 1-21, 2015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30" marR="587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30964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Goal:  Second Draft Process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30" marR="587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38373">
                <a:tc>
                  <a:txBody>
                    <a:bodyPr/>
                    <a:lstStyle/>
                    <a:p>
                      <a:pPr marL="4572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Writing teams incorporate reviews of first draft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30" marR="587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June 22-July 1, 2015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30" marR="587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65242">
                <a:tc>
                  <a:txBody>
                    <a:bodyPr/>
                    <a:lstStyle/>
                    <a:p>
                      <a:pPr marL="4572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Sub-team of writers will be formed to consider vertical alignment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30" marR="587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June 22-July 1, 2015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30" marR="587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38373">
                <a:tc>
                  <a:txBody>
                    <a:bodyPr/>
                    <a:lstStyle/>
                    <a:p>
                      <a:pPr marL="4572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Second draft review day @ Engage Oklahoma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30" marR="587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July 7, 2015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30" marR="587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32621">
                <a:tc>
                  <a:txBody>
                    <a:bodyPr/>
                    <a:lstStyle/>
                    <a:p>
                      <a:pPr marL="4572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Close window for comments 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30" marR="587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July 14, 2015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30" marR="587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28923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Goal:  Third Draft Process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30" marR="587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97864">
                <a:tc>
                  <a:txBody>
                    <a:bodyPr/>
                    <a:lstStyle/>
                    <a:p>
                      <a:pPr marL="4572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Teams work to finalize the draft incorporating vertical alignment and second draft review comments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30" marR="587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July 20 – August 1, 2015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30" marR="587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46631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Goal:  Final Draft 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30" marR="587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65242">
                <a:tc>
                  <a:txBody>
                    <a:bodyPr/>
                    <a:lstStyle/>
                    <a:p>
                      <a:pPr marL="4572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Final draft from writing team submitted to OSRHE and SDE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30" marR="587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August 1, 2015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30" marR="587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541476" y="677636"/>
            <a:ext cx="3200400" cy="1559378"/>
          </a:xfrm>
        </p:spPr>
        <p:txBody>
          <a:bodyPr/>
          <a:lstStyle/>
          <a:p>
            <a:pPr algn="ctr">
              <a:defRPr/>
            </a:pPr>
            <a:r>
              <a:rPr lang="en-US" dirty="0" smtClean="0"/>
              <a:t>Hang on! This is going to be a wild Ride!</a:t>
            </a:r>
            <a:endParaRPr lang="en-US" dirty="0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56625" y="2808288"/>
            <a:ext cx="3257550" cy="25495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4"/>
          <p:cNvSpPr>
            <a:spLocks noChangeArrowheads="1"/>
          </p:cNvSpPr>
          <p:nvPr/>
        </p:nvSpPr>
        <p:spPr bwMode="auto">
          <a:xfrm>
            <a:off x="509588" y="252585"/>
            <a:ext cx="7661275" cy="6392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Aft>
                <a:spcPct val="70000"/>
              </a:spcAft>
              <a:buFont typeface="Wingdings" pitchFamily="2" charset="2"/>
              <a:buChar char="ü"/>
            </a:pPr>
            <a:r>
              <a:rPr lang="en-US" sz="1900" dirty="0">
                <a:latin typeface="+mn-lt"/>
              </a:rPr>
              <a:t>Writing team </a:t>
            </a:r>
            <a:r>
              <a:rPr lang="en-US" sz="1900" dirty="0" smtClean="0">
                <a:latin typeface="+mn-lt"/>
              </a:rPr>
              <a:t>was  selected </a:t>
            </a:r>
            <a:r>
              <a:rPr lang="en-US" sz="1900" dirty="0">
                <a:latin typeface="+mn-lt"/>
              </a:rPr>
              <a:t>and </a:t>
            </a:r>
            <a:r>
              <a:rPr lang="en-US" sz="1900" dirty="0" smtClean="0">
                <a:latin typeface="+mn-lt"/>
              </a:rPr>
              <a:t>approved in late April.  </a:t>
            </a:r>
            <a:endParaRPr lang="en-US" sz="1900" dirty="0">
              <a:latin typeface="+mn-lt"/>
            </a:endParaRPr>
          </a:p>
          <a:p>
            <a:pPr>
              <a:spcAft>
                <a:spcPct val="70000"/>
              </a:spcAft>
              <a:buFont typeface="Wingdings" pitchFamily="2" charset="2"/>
              <a:buChar char="ü"/>
            </a:pPr>
            <a:r>
              <a:rPr lang="en-US" sz="1900" dirty="0">
                <a:latin typeface="+mn-lt"/>
              </a:rPr>
              <a:t>May </a:t>
            </a:r>
            <a:r>
              <a:rPr lang="en-US" sz="1900" dirty="0" smtClean="0">
                <a:latin typeface="+mn-lt"/>
              </a:rPr>
              <a:t>1</a:t>
            </a:r>
            <a:r>
              <a:rPr lang="en-US" sz="1900" baseline="30000" dirty="0" smtClean="0">
                <a:latin typeface="+mn-lt"/>
              </a:rPr>
              <a:t>st</a:t>
            </a:r>
            <a:r>
              <a:rPr lang="en-US" sz="1900" dirty="0" smtClean="0">
                <a:latin typeface="+mn-lt"/>
              </a:rPr>
              <a:t> &amp; 2</a:t>
            </a:r>
            <a:r>
              <a:rPr lang="en-US" sz="1900" baseline="30000" dirty="0" smtClean="0">
                <a:latin typeface="+mn-lt"/>
              </a:rPr>
              <a:t>nd</a:t>
            </a:r>
            <a:r>
              <a:rPr lang="en-US" sz="1900" dirty="0" smtClean="0">
                <a:latin typeface="+mn-lt"/>
              </a:rPr>
              <a:t> – T</a:t>
            </a:r>
            <a:r>
              <a:rPr lang="en-US" sz="1900" dirty="0" smtClean="0">
                <a:latin typeface="+mn-lt"/>
              </a:rPr>
              <a:t>eam meeting </a:t>
            </a:r>
            <a:r>
              <a:rPr lang="en-US" sz="1900" dirty="0">
                <a:latin typeface="+mn-lt"/>
              </a:rPr>
              <a:t>to share goals and set guidelines for the revision process held </a:t>
            </a:r>
            <a:r>
              <a:rPr lang="en-US" sz="1900" dirty="0" smtClean="0">
                <a:latin typeface="+mn-lt"/>
              </a:rPr>
              <a:t>at </a:t>
            </a:r>
            <a:r>
              <a:rPr lang="en-US" sz="1900" dirty="0">
                <a:latin typeface="+mn-lt"/>
              </a:rPr>
              <a:t>OU</a:t>
            </a:r>
            <a:r>
              <a:rPr lang="en-US" sz="1900" dirty="0" smtClean="0">
                <a:latin typeface="+mn-lt"/>
              </a:rPr>
              <a:t>. </a:t>
            </a:r>
          </a:p>
          <a:p>
            <a:pPr>
              <a:spcAft>
                <a:spcPct val="70000"/>
              </a:spcAft>
              <a:buFont typeface="Wingdings" pitchFamily="2" charset="2"/>
              <a:buChar char="ü"/>
            </a:pPr>
            <a:r>
              <a:rPr lang="en-US" sz="1900" dirty="0">
                <a:latin typeface="+mn-lt"/>
              </a:rPr>
              <a:t> </a:t>
            </a:r>
            <a:r>
              <a:rPr lang="en-US" sz="1900" dirty="0" smtClean="0">
                <a:latin typeface="+mn-lt"/>
              </a:rPr>
              <a:t>There was a need to add an additional person to  the 9-12 team to address Geometry expertise. </a:t>
            </a:r>
            <a:endParaRPr lang="en-US" sz="1900" dirty="0">
              <a:latin typeface="+mn-lt"/>
            </a:endParaRPr>
          </a:p>
          <a:p>
            <a:pPr>
              <a:spcAft>
                <a:spcPct val="70000"/>
              </a:spcAft>
              <a:buFont typeface="Wingdings" pitchFamily="2" charset="2"/>
              <a:buChar char="ü"/>
            </a:pPr>
            <a:r>
              <a:rPr lang="en-US" sz="1900" dirty="0" smtClean="0">
                <a:latin typeface="+mn-lt"/>
              </a:rPr>
              <a:t>May 11</a:t>
            </a:r>
            <a:r>
              <a:rPr lang="en-US" sz="1900" baseline="30000" dirty="0" smtClean="0">
                <a:latin typeface="+mn-lt"/>
              </a:rPr>
              <a:t>th</a:t>
            </a:r>
            <a:r>
              <a:rPr lang="en-US" sz="1900" dirty="0" smtClean="0">
                <a:latin typeface="+mn-lt"/>
              </a:rPr>
              <a:t> – Rough </a:t>
            </a:r>
            <a:r>
              <a:rPr lang="en-US" sz="1900" dirty="0">
                <a:latin typeface="+mn-lt"/>
              </a:rPr>
              <a:t>draft of the revised process skills completed and shared with the entire writing team for </a:t>
            </a:r>
            <a:r>
              <a:rPr lang="en-US" sz="1900" dirty="0" smtClean="0">
                <a:latin typeface="+mn-lt"/>
              </a:rPr>
              <a:t>feedback.</a:t>
            </a:r>
            <a:endParaRPr lang="en-US" sz="1900" dirty="0">
              <a:latin typeface="+mn-lt"/>
            </a:endParaRPr>
          </a:p>
          <a:p>
            <a:pPr>
              <a:spcAft>
                <a:spcPct val="70000"/>
              </a:spcAft>
              <a:buFont typeface="Wingdings" pitchFamily="2" charset="2"/>
              <a:buChar char="ü"/>
            </a:pPr>
            <a:r>
              <a:rPr lang="en-US" sz="1900" dirty="0" smtClean="0">
                <a:latin typeface="+mn-lt"/>
              </a:rPr>
              <a:t>May 16</a:t>
            </a:r>
            <a:r>
              <a:rPr lang="en-US" sz="1900" baseline="30000" dirty="0" smtClean="0">
                <a:latin typeface="+mn-lt"/>
              </a:rPr>
              <a:t>th</a:t>
            </a:r>
            <a:r>
              <a:rPr lang="en-US" sz="1900" dirty="0" smtClean="0">
                <a:latin typeface="+mn-lt"/>
              </a:rPr>
              <a:t> – Grade </a:t>
            </a:r>
            <a:r>
              <a:rPr lang="en-US" sz="1900" dirty="0">
                <a:latin typeface="+mn-lt"/>
              </a:rPr>
              <a:t>band 9-12 met </a:t>
            </a:r>
            <a:r>
              <a:rPr lang="en-US" sz="1900" dirty="0" smtClean="0">
                <a:latin typeface="+mn-lt"/>
              </a:rPr>
              <a:t>at UCO.  Developed rough </a:t>
            </a:r>
            <a:r>
              <a:rPr lang="en-US" sz="1900" dirty="0">
                <a:latin typeface="+mn-lt"/>
              </a:rPr>
              <a:t>draft of Algebra I, Geometry, and Algebra II standards</a:t>
            </a:r>
          </a:p>
          <a:p>
            <a:pPr>
              <a:spcAft>
                <a:spcPct val="70000"/>
              </a:spcAft>
              <a:buFont typeface="Wingdings" pitchFamily="2" charset="2"/>
              <a:buChar char="ü"/>
            </a:pPr>
            <a:r>
              <a:rPr lang="en-US" sz="1900" dirty="0">
                <a:latin typeface="+mn-lt"/>
              </a:rPr>
              <a:t>Grade band 5-8 has been meeting virtually using GoToMeetings and has rough draft of strands for Number and Operations, Geometry and Measurement, and Algebra.</a:t>
            </a:r>
          </a:p>
          <a:p>
            <a:pPr>
              <a:spcAft>
                <a:spcPct val="70000"/>
              </a:spcAft>
              <a:buFont typeface="Wingdings" pitchFamily="2" charset="2"/>
              <a:buChar char="ü"/>
            </a:pPr>
            <a:r>
              <a:rPr lang="en-US" sz="1900" dirty="0" smtClean="0">
                <a:latin typeface="+mn-lt"/>
              </a:rPr>
              <a:t>May 26</a:t>
            </a:r>
            <a:r>
              <a:rPr lang="en-US" sz="1900" baseline="30000" dirty="0" smtClean="0">
                <a:latin typeface="+mn-lt"/>
              </a:rPr>
              <a:t>th</a:t>
            </a:r>
            <a:r>
              <a:rPr lang="en-US" sz="1900" dirty="0" smtClean="0">
                <a:latin typeface="+mn-lt"/>
              </a:rPr>
              <a:t> &amp; 27</a:t>
            </a:r>
            <a:r>
              <a:rPr lang="en-US" sz="1900" baseline="30000" dirty="0" smtClean="0">
                <a:latin typeface="+mn-lt"/>
              </a:rPr>
              <a:t>th</a:t>
            </a:r>
            <a:r>
              <a:rPr lang="en-US" sz="1900" dirty="0" smtClean="0">
                <a:latin typeface="+mn-lt"/>
              </a:rPr>
              <a:t> – Grade </a:t>
            </a:r>
            <a:r>
              <a:rPr lang="en-US" sz="1900" dirty="0">
                <a:latin typeface="+mn-lt"/>
              </a:rPr>
              <a:t>band </a:t>
            </a:r>
            <a:r>
              <a:rPr lang="en-US" sz="1900" dirty="0" err="1" smtClean="0">
                <a:latin typeface="+mn-lt"/>
              </a:rPr>
              <a:t>pk</a:t>
            </a:r>
            <a:r>
              <a:rPr lang="en-US" sz="1900" dirty="0" smtClean="0">
                <a:latin typeface="+mn-lt"/>
              </a:rPr>
              <a:t>- 4 </a:t>
            </a:r>
            <a:r>
              <a:rPr lang="en-US" sz="1900" dirty="0">
                <a:latin typeface="+mn-lt"/>
              </a:rPr>
              <a:t>plans to meet </a:t>
            </a:r>
            <a:r>
              <a:rPr lang="en-US" sz="1900" dirty="0" smtClean="0">
                <a:latin typeface="+mn-lt"/>
              </a:rPr>
              <a:t>at UCO</a:t>
            </a:r>
            <a:r>
              <a:rPr lang="en-US" sz="1900" dirty="0">
                <a:latin typeface="+mn-lt"/>
              </a:rPr>
              <a:t> </a:t>
            </a:r>
            <a:r>
              <a:rPr lang="en-US" sz="1900" dirty="0" smtClean="0">
                <a:latin typeface="+mn-lt"/>
              </a:rPr>
              <a:t>to finalize their rough draft.</a:t>
            </a:r>
            <a:endParaRPr lang="en-US" sz="1900" dirty="0">
              <a:latin typeface="+mn-lt"/>
            </a:endParaRPr>
          </a:p>
          <a:p>
            <a:pPr>
              <a:spcAft>
                <a:spcPct val="70000"/>
              </a:spcAft>
              <a:buFont typeface="Wingdings" pitchFamily="2" charset="2"/>
              <a:buChar char="ü"/>
            </a:pPr>
            <a:r>
              <a:rPr lang="en-US" sz="1900" dirty="0">
                <a:latin typeface="+mn-lt"/>
              </a:rPr>
              <a:t>Deadline for 1st draft is due to co Chairs by May </a:t>
            </a:r>
            <a:r>
              <a:rPr lang="en-US" sz="1900" dirty="0" smtClean="0">
                <a:latin typeface="+mn-lt"/>
              </a:rPr>
              <a:t>28</a:t>
            </a:r>
            <a:r>
              <a:rPr lang="en-US" sz="1900" baseline="30000" dirty="0" smtClean="0">
                <a:latin typeface="+mn-lt"/>
              </a:rPr>
              <a:t>th</a:t>
            </a:r>
            <a:r>
              <a:rPr lang="en-US" sz="1900" dirty="0">
                <a:latin typeface="+mn-lt"/>
              </a:rPr>
              <a:t>.</a:t>
            </a:r>
            <a:endParaRPr lang="en-US" sz="1900" dirty="0">
              <a:latin typeface="+mn-lt"/>
            </a:endParaRPr>
          </a:p>
          <a:p>
            <a:endParaRPr lang="en-US" dirty="0">
              <a:latin typeface="Rockwell" pitchFamily="18" charset="0"/>
              <a:cs typeface="Aparajita" pitchFamily="34" charset="0"/>
            </a:endParaRPr>
          </a:p>
        </p:txBody>
      </p:sp>
      <p:sp>
        <p:nvSpPr>
          <p:cNvPr id="2457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1811" y="411090"/>
            <a:ext cx="3200400" cy="2820988"/>
          </a:xfrm>
        </p:spPr>
        <p:txBody>
          <a:bodyPr/>
          <a:lstStyle/>
          <a:p>
            <a:pPr algn="ctr" eaLnBrk="1" hangingPunct="1">
              <a:spcBef>
                <a:spcPts val="1200"/>
              </a:spcBef>
            </a:pPr>
            <a:r>
              <a:rPr lang="en-US" sz="3200" b="1" dirty="0" smtClean="0">
                <a:solidFill>
                  <a:schemeClr val="tx1"/>
                </a:solidFill>
              </a:rPr>
              <a:t>Mathematics </a:t>
            </a:r>
            <a:r>
              <a:rPr lang="en-US" sz="3200" b="1" dirty="0" smtClean="0">
                <a:solidFill>
                  <a:schemeClr val="tx1"/>
                </a:solidFill>
              </a:rPr>
              <a:t>Standards Writing </a:t>
            </a:r>
            <a:r>
              <a:rPr lang="en-US" sz="3200" b="1" dirty="0" smtClean="0">
                <a:solidFill>
                  <a:schemeClr val="tx1"/>
                </a:solidFill>
              </a:rPr>
              <a:t>Team</a:t>
            </a:r>
          </a:p>
          <a:p>
            <a:pPr algn="ctr" eaLnBrk="1" hangingPunct="1">
              <a:spcBef>
                <a:spcPts val="1200"/>
              </a:spcBef>
            </a:pPr>
            <a:r>
              <a:rPr lang="en-US" sz="3200" b="1" dirty="0" smtClean="0">
                <a:solidFill>
                  <a:schemeClr val="tx1"/>
                </a:solidFill>
              </a:rPr>
              <a:t>Where are we now?</a:t>
            </a:r>
            <a:endParaRPr lang="en-US" sz="3200" b="1" dirty="0" smtClean="0">
              <a:solidFill>
                <a:schemeClr val="tx1"/>
              </a:solidFill>
            </a:endParaRPr>
          </a:p>
        </p:txBody>
      </p:sp>
      <p:pic>
        <p:nvPicPr>
          <p:cNvPr id="1026" name="Picture 2" descr="http://coatesincali.files.wordpress.com/2010/04/roadsigns-arrows-in-different-directions2-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7294" y="3618994"/>
            <a:ext cx="3251900" cy="2148447"/>
          </a:xfrm>
          <a:prstGeom prst="ellipse">
            <a:avLst/>
          </a:prstGeom>
          <a:ln w="635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Rough</a:t>
            </a:r>
            <a:r>
              <a:rPr lang="en-US" dirty="0" smtClean="0"/>
              <a:t> Draft – Process skills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0373" y="2001762"/>
            <a:ext cx="2869769" cy="640080"/>
          </a:xfrm>
        </p:spPr>
        <p:txBody>
          <a:bodyPr>
            <a:noAutofit/>
          </a:bodyPr>
          <a:lstStyle/>
          <a:p>
            <a:r>
              <a:rPr lang="en-US" dirty="0" smtClean="0"/>
              <a:t>PASS Process Skills (NCTM, 1989)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912" y="2681206"/>
            <a:ext cx="3750125" cy="3291840"/>
          </a:xfrm>
        </p:spPr>
        <p:txBody>
          <a:bodyPr/>
          <a:lstStyle/>
          <a:p>
            <a:r>
              <a:rPr lang="en-US" dirty="0"/>
              <a:t>Problem Solving</a:t>
            </a:r>
          </a:p>
          <a:p>
            <a:r>
              <a:rPr lang="en-US" dirty="0"/>
              <a:t>Communication</a:t>
            </a:r>
          </a:p>
          <a:p>
            <a:r>
              <a:rPr lang="en-US" dirty="0"/>
              <a:t>Reasoning</a:t>
            </a:r>
          </a:p>
          <a:p>
            <a:r>
              <a:rPr lang="en-US" dirty="0"/>
              <a:t>Connections</a:t>
            </a:r>
          </a:p>
          <a:p>
            <a:r>
              <a:rPr lang="en-US" dirty="0"/>
              <a:t>Representation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8013" y="2032757"/>
            <a:ext cx="7377193" cy="640080"/>
          </a:xfrm>
        </p:spPr>
        <p:txBody>
          <a:bodyPr>
            <a:noAutofit/>
          </a:bodyPr>
          <a:lstStyle/>
          <a:p>
            <a:r>
              <a:rPr lang="en-US" dirty="0"/>
              <a:t>Mathematical Actions and Processes: Oklahoma’s MAP to College and Career Readiness in </a:t>
            </a:r>
            <a:r>
              <a:rPr lang="en-US" dirty="0" smtClean="0"/>
              <a:t>Mathematics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25505" y="2712204"/>
            <a:ext cx="6826075" cy="3384828"/>
          </a:xfrm>
        </p:spPr>
        <p:txBody>
          <a:bodyPr/>
          <a:lstStyle/>
          <a:p>
            <a:r>
              <a:rPr lang="en-US" dirty="0"/>
              <a:t>Develop a Deep and Flexible Understanding</a:t>
            </a:r>
          </a:p>
          <a:p>
            <a:r>
              <a:rPr lang="en-US" dirty="0"/>
              <a:t>Develop Accurate and Appropriate Procedural Fluency</a:t>
            </a:r>
          </a:p>
          <a:p>
            <a:r>
              <a:rPr lang="en-US" dirty="0"/>
              <a:t>Develop Strategies for Solving Diverse Problems</a:t>
            </a:r>
          </a:p>
          <a:p>
            <a:r>
              <a:rPr lang="en-US" dirty="0"/>
              <a:t>Develop Mathematical Reasoning</a:t>
            </a:r>
          </a:p>
          <a:p>
            <a:r>
              <a:rPr lang="en-US" dirty="0"/>
              <a:t>Develop a Productive Mathematical Disposition</a:t>
            </a:r>
          </a:p>
          <a:p>
            <a:r>
              <a:rPr lang="en-US" dirty="0"/>
              <a:t>Develop the Ability to Make Conjectures and Generalize </a:t>
            </a:r>
          </a:p>
          <a:p>
            <a:r>
              <a:rPr lang="en-US" dirty="0"/>
              <a:t>Develop the Ability to Communicate Mathematically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>
            <a:off x="2820692" y="3595607"/>
            <a:ext cx="1301857" cy="4184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19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4712" y="502994"/>
            <a:ext cx="9252487" cy="1609725"/>
          </a:xfrm>
        </p:spPr>
        <p:txBody>
          <a:bodyPr/>
          <a:lstStyle/>
          <a:p>
            <a:r>
              <a:rPr lang="en-US" dirty="0" smtClean="0"/>
              <a:t>Sample - </a:t>
            </a:r>
            <a:r>
              <a:rPr lang="en-US" cap="none" dirty="0" smtClean="0"/>
              <a:t>Rough Draft Of Content Skills</a:t>
            </a:r>
            <a:endParaRPr lang="en-US" cap="none" dirty="0"/>
          </a:p>
        </p:txBody>
      </p:sp>
      <p:pic>
        <p:nvPicPr>
          <p:cNvPr id="3" name="Picture 2" descr="http://oklahomabirdsandbutterflies.com/uploads/Image/Birds/Scissor-Tailed-Flycatcher.jp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/>
          <a:srcRect l="7245" r="11897"/>
          <a:stretch>
            <a:fillRect/>
          </a:stretch>
        </p:blipFill>
        <p:spPr bwMode="auto">
          <a:xfrm>
            <a:off x="170482" y="387456"/>
            <a:ext cx="2262752" cy="18657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01479" y="2557218"/>
            <a:ext cx="11654724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>
                <a:latin typeface="+mn-lt"/>
              </a:rPr>
              <a:t>5.N.1 	</a:t>
            </a:r>
            <a:r>
              <a:rPr lang="en-US" sz="1500" dirty="0" smtClean="0">
                <a:latin typeface="+mn-lt"/>
              </a:rPr>
              <a:t>Read</a:t>
            </a:r>
            <a:r>
              <a:rPr lang="en-US" sz="1500" dirty="0">
                <a:latin typeface="+mn-lt"/>
              </a:rPr>
              <a:t>, write, represent and compare fractions and decimals; recognize and write equivalent fractions; convert between </a:t>
            </a:r>
            <a:r>
              <a:rPr lang="en-US" sz="1500" dirty="0" smtClean="0">
                <a:latin typeface="+mn-lt"/>
              </a:rPr>
              <a:t>	fractions and </a:t>
            </a:r>
            <a:r>
              <a:rPr lang="en-US" sz="1500" dirty="0">
                <a:latin typeface="+mn-lt"/>
              </a:rPr>
              <a:t>decimals; use fractions and decimals in real-world and mathematical situations</a:t>
            </a:r>
            <a:r>
              <a:rPr lang="en-US" sz="1500" dirty="0" smtClean="0">
                <a:latin typeface="+mn-lt"/>
              </a:rPr>
              <a:t>.</a:t>
            </a:r>
          </a:p>
          <a:p>
            <a:endParaRPr lang="en-US" sz="1500" dirty="0" smtClean="0">
              <a:latin typeface="+mn-lt"/>
            </a:endParaRPr>
          </a:p>
          <a:p>
            <a:pPr lvl="1"/>
            <a:r>
              <a:rPr lang="en-US" sz="1500" dirty="0" smtClean="0">
                <a:latin typeface="+mn-lt"/>
              </a:rPr>
              <a:t>5.N.1.1</a:t>
            </a:r>
            <a:r>
              <a:rPr lang="en-US" sz="1500" dirty="0">
                <a:latin typeface="+mn-lt"/>
              </a:rPr>
              <a:t> </a:t>
            </a:r>
            <a:r>
              <a:rPr lang="en-US" sz="1500" dirty="0" smtClean="0">
                <a:latin typeface="+mn-lt"/>
              </a:rPr>
              <a:t>   Represent </a:t>
            </a:r>
            <a:r>
              <a:rPr lang="en-US" sz="1500" dirty="0">
                <a:latin typeface="+mn-lt"/>
              </a:rPr>
              <a:t>decimal fractions (e.g. 1/10, 1/100) using a variety of models and make connections between fractions </a:t>
            </a:r>
            <a:r>
              <a:rPr lang="en-US" sz="1500" dirty="0" smtClean="0">
                <a:latin typeface="+mn-lt"/>
              </a:rPr>
              <a:t>and     	       decimals</a:t>
            </a:r>
            <a:r>
              <a:rPr lang="en-US" sz="1500" dirty="0">
                <a:latin typeface="+mn-lt"/>
              </a:rPr>
              <a:t>.</a:t>
            </a:r>
          </a:p>
          <a:p>
            <a:pPr lvl="1"/>
            <a:r>
              <a:rPr lang="en-US" sz="1500" dirty="0">
                <a:latin typeface="+mn-lt"/>
              </a:rPr>
              <a:t> </a:t>
            </a:r>
          </a:p>
          <a:p>
            <a:pPr lvl="1"/>
            <a:r>
              <a:rPr lang="en-US" sz="1500" dirty="0" smtClean="0">
                <a:latin typeface="+mn-lt"/>
              </a:rPr>
              <a:t>5.N.1.2</a:t>
            </a:r>
            <a:r>
              <a:rPr lang="en-US" sz="1500" dirty="0">
                <a:latin typeface="+mn-lt"/>
              </a:rPr>
              <a:t> </a:t>
            </a:r>
            <a:r>
              <a:rPr lang="en-US" sz="1500" dirty="0" smtClean="0">
                <a:latin typeface="+mn-lt"/>
              </a:rPr>
              <a:t>   Model</a:t>
            </a:r>
            <a:r>
              <a:rPr lang="en-US" sz="1500" dirty="0">
                <a:latin typeface="+mn-lt"/>
              </a:rPr>
              <a:t>, read and write decimals using place value to describe decimal numbers from at least millions to thousandths.</a:t>
            </a:r>
          </a:p>
          <a:p>
            <a:pPr lvl="1"/>
            <a:r>
              <a:rPr lang="en-US" sz="1500" dirty="0">
                <a:latin typeface="+mn-lt"/>
              </a:rPr>
              <a:t> </a:t>
            </a:r>
          </a:p>
          <a:p>
            <a:pPr lvl="1"/>
            <a:r>
              <a:rPr lang="en-US" sz="1500" dirty="0" smtClean="0">
                <a:latin typeface="+mn-lt"/>
              </a:rPr>
              <a:t>5.N.1.3    Find </a:t>
            </a:r>
            <a:r>
              <a:rPr lang="en-US" sz="1500" dirty="0">
                <a:latin typeface="+mn-lt"/>
              </a:rPr>
              <a:t>0.1 more than a number and 0.1 less than a number.  Find 0.01 more than a number and 0.01 less than a number. </a:t>
            </a:r>
            <a:r>
              <a:rPr lang="en-US" sz="1500" dirty="0" smtClean="0">
                <a:latin typeface="+mn-lt"/>
              </a:rPr>
              <a:t>	       Find 0.001 </a:t>
            </a:r>
            <a:r>
              <a:rPr lang="en-US" sz="1500" dirty="0">
                <a:latin typeface="+mn-lt"/>
              </a:rPr>
              <a:t>more than a number and 0.001 less than a number.</a:t>
            </a:r>
          </a:p>
          <a:p>
            <a:pPr lvl="1"/>
            <a:r>
              <a:rPr lang="en-US" sz="1500" dirty="0">
                <a:latin typeface="+mn-lt"/>
              </a:rPr>
              <a:t> </a:t>
            </a:r>
          </a:p>
          <a:p>
            <a:pPr lvl="1"/>
            <a:r>
              <a:rPr lang="en-US" sz="1500" dirty="0">
                <a:latin typeface="+mn-lt"/>
              </a:rPr>
              <a:t>5.N.1.4 </a:t>
            </a:r>
            <a:r>
              <a:rPr lang="en-US" sz="1500" dirty="0">
                <a:latin typeface="+mn-lt"/>
              </a:rPr>
              <a:t> </a:t>
            </a:r>
            <a:r>
              <a:rPr lang="en-US" sz="1500" dirty="0" smtClean="0">
                <a:latin typeface="+mn-lt"/>
              </a:rPr>
              <a:t>  Compare </a:t>
            </a:r>
            <a:r>
              <a:rPr lang="en-US" sz="1500" dirty="0">
                <a:latin typeface="+mn-lt"/>
              </a:rPr>
              <a:t>and order fractions and decimals, including mixed numbers and improper fractions, and locate on a </a:t>
            </a:r>
            <a:endParaRPr lang="en-US" sz="1500" dirty="0" smtClean="0">
              <a:latin typeface="+mn-lt"/>
            </a:endParaRPr>
          </a:p>
          <a:p>
            <a:pPr lvl="1"/>
            <a:r>
              <a:rPr lang="en-US" sz="1500" dirty="0">
                <a:latin typeface="+mn-lt"/>
              </a:rPr>
              <a:t> </a:t>
            </a:r>
            <a:r>
              <a:rPr lang="en-US" sz="1500" dirty="0" smtClean="0">
                <a:latin typeface="+mn-lt"/>
              </a:rPr>
              <a:t>                number </a:t>
            </a:r>
            <a:r>
              <a:rPr lang="en-US" sz="1500" dirty="0">
                <a:latin typeface="+mn-lt"/>
              </a:rPr>
              <a:t>line.</a:t>
            </a:r>
          </a:p>
          <a:p>
            <a:pPr lvl="1"/>
            <a:r>
              <a:rPr lang="en-US" sz="1500" dirty="0">
                <a:latin typeface="+mn-lt"/>
              </a:rPr>
              <a:t> </a:t>
            </a:r>
          </a:p>
          <a:p>
            <a:pPr lvl="1"/>
            <a:r>
              <a:rPr lang="en-US" sz="1500" dirty="0" smtClean="0">
                <a:latin typeface="+mn-lt"/>
              </a:rPr>
              <a:t>5.N.1.5    Recognize </a:t>
            </a:r>
            <a:r>
              <a:rPr lang="en-US" sz="1500" dirty="0">
                <a:latin typeface="+mn-lt"/>
              </a:rPr>
              <a:t>and generate equivalent decimals, fractions, mixed numbers and improper fractions in various contexts</a:t>
            </a:r>
            <a:r>
              <a:rPr lang="en-US" sz="1400" dirty="0">
                <a:latin typeface="+mn-lt"/>
              </a:rPr>
              <a:t>. </a:t>
            </a:r>
          </a:p>
          <a:p>
            <a:endParaRPr lang="en-US" sz="1400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38407" y="1782383"/>
            <a:ext cx="6834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+mn-lt"/>
              </a:rPr>
              <a:t>5</a:t>
            </a:r>
            <a:r>
              <a:rPr lang="en-US" sz="2800" baseline="30000" dirty="0" smtClean="0">
                <a:latin typeface="+mn-lt"/>
              </a:rPr>
              <a:t>th</a:t>
            </a:r>
            <a:r>
              <a:rPr lang="en-US" sz="2800" dirty="0" smtClean="0">
                <a:latin typeface="+mn-lt"/>
              </a:rPr>
              <a:t> Grade </a:t>
            </a:r>
            <a:r>
              <a:rPr lang="en-US" sz="2800" b="1" dirty="0">
                <a:latin typeface="+mn-lt"/>
              </a:rPr>
              <a:t>Number and </a:t>
            </a:r>
            <a:r>
              <a:rPr lang="en-US" sz="2800" b="1" dirty="0" smtClean="0">
                <a:latin typeface="+mn-lt"/>
              </a:rPr>
              <a:t>Operations</a:t>
            </a:r>
            <a:endParaRPr lang="en-US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1090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Wood Type">
      <a:majorFont>
        <a:latin typeface="Rockwell Condensed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690</TotalTime>
  <Words>700</Words>
  <Application>Microsoft Office PowerPoint</Application>
  <PresentationFormat>Custom</PresentationFormat>
  <Paragraphs>133</Paragraphs>
  <Slides>10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Wood Type</vt:lpstr>
      <vt:lpstr>Oklahoma Mathematics Writing Team 2015</vt:lpstr>
      <vt:lpstr>PowerPoint Presentation</vt:lpstr>
      <vt:lpstr>Goal</vt:lpstr>
      <vt:lpstr>Oklahoma Mathematics Standards Writing Team</vt:lpstr>
      <vt:lpstr>PowerPoint Presentation</vt:lpstr>
      <vt:lpstr>Hang on! This is going to be a wild Ride!</vt:lpstr>
      <vt:lpstr>PowerPoint Presentation</vt:lpstr>
      <vt:lpstr>Rough Draft – Process skills</vt:lpstr>
      <vt:lpstr>Sample - Rough Draft Of Content Skills</vt:lpstr>
      <vt:lpstr>Discussion and Questions</vt:lpstr>
    </vt:vector>
  </TitlesOfParts>
  <Company>University of Oklahoma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Stacy Reeder</dc:creator>
  <cp:lastModifiedBy>Stacy Reeder</cp:lastModifiedBy>
  <cp:revision>46</cp:revision>
  <dcterms:created xsi:type="dcterms:W3CDTF">2015-04-30T01:26:17Z</dcterms:created>
  <dcterms:modified xsi:type="dcterms:W3CDTF">2015-05-18T19:06:44Z</dcterms:modified>
</cp:coreProperties>
</file>